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3" r:id="rId1"/>
  </p:sldMasterIdLst>
  <p:notesMasterIdLst>
    <p:notesMasterId r:id="rId52"/>
  </p:notesMasterIdLst>
  <p:sldIdLst>
    <p:sldId id="256" r:id="rId2"/>
    <p:sldId id="274" r:id="rId3"/>
    <p:sldId id="346" r:id="rId4"/>
    <p:sldId id="341" r:id="rId5"/>
    <p:sldId id="347" r:id="rId6"/>
    <p:sldId id="348" r:id="rId7"/>
    <p:sldId id="342" r:id="rId8"/>
    <p:sldId id="343" r:id="rId9"/>
    <p:sldId id="349" r:id="rId10"/>
    <p:sldId id="350" r:id="rId11"/>
    <p:sldId id="351" r:id="rId12"/>
    <p:sldId id="344" r:id="rId13"/>
    <p:sldId id="364" r:id="rId14"/>
    <p:sldId id="352" r:id="rId15"/>
    <p:sldId id="367" r:id="rId16"/>
    <p:sldId id="365" r:id="rId17"/>
    <p:sldId id="356" r:id="rId18"/>
    <p:sldId id="357" r:id="rId19"/>
    <p:sldId id="358" r:id="rId20"/>
    <p:sldId id="359" r:id="rId21"/>
    <p:sldId id="366" r:id="rId22"/>
    <p:sldId id="375" r:id="rId23"/>
    <p:sldId id="369" r:id="rId24"/>
    <p:sldId id="370" r:id="rId25"/>
    <p:sldId id="371" r:id="rId26"/>
    <p:sldId id="376" r:id="rId27"/>
    <p:sldId id="372" r:id="rId28"/>
    <p:sldId id="373" r:id="rId29"/>
    <p:sldId id="374" r:id="rId30"/>
    <p:sldId id="382" r:id="rId31"/>
    <p:sldId id="381" r:id="rId32"/>
    <p:sldId id="377" r:id="rId33"/>
    <p:sldId id="383" r:id="rId34"/>
    <p:sldId id="345" r:id="rId35"/>
    <p:sldId id="378" r:id="rId36"/>
    <p:sldId id="379" r:id="rId37"/>
    <p:sldId id="380" r:id="rId38"/>
    <p:sldId id="393" r:id="rId39"/>
    <p:sldId id="395" r:id="rId40"/>
    <p:sldId id="396" r:id="rId41"/>
    <p:sldId id="397" r:id="rId42"/>
    <p:sldId id="398" r:id="rId43"/>
    <p:sldId id="399" r:id="rId44"/>
    <p:sldId id="400" r:id="rId45"/>
    <p:sldId id="385" r:id="rId46"/>
    <p:sldId id="388" r:id="rId47"/>
    <p:sldId id="389" r:id="rId48"/>
    <p:sldId id="391" r:id="rId49"/>
    <p:sldId id="392" r:id="rId50"/>
    <p:sldId id="283" r:id="rId5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B7D26-445C-4B1E-8303-2FA592B8804D}" v="125" dt="2025-05-05T22:23:22.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91" d="100"/>
          <a:sy n="91" d="100"/>
        </p:scale>
        <p:origin x="10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l Aaron Fonseca Cerrato" userId="55c52a27-f7cc-425f-9855-85914c88549a" providerId="ADAL" clId="{F5BB7D26-445C-4B1E-8303-2FA592B8804D}"/>
    <pc:docChg chg="modSld">
      <pc:chgData name="Joel Aaron Fonseca Cerrato" userId="55c52a27-f7cc-425f-9855-85914c88549a" providerId="ADAL" clId="{F5BB7D26-445C-4B1E-8303-2FA592B8804D}" dt="2025-05-05T22:23:28.252" v="195" actId="1076"/>
      <pc:docMkLst>
        <pc:docMk/>
      </pc:docMkLst>
      <pc:sldChg chg="addSp delSp modSp mod">
        <pc:chgData name="Joel Aaron Fonseca Cerrato" userId="55c52a27-f7cc-425f-9855-85914c88549a" providerId="ADAL" clId="{F5BB7D26-445C-4B1E-8303-2FA592B8804D}" dt="2025-05-05T22:15:53.949" v="45"/>
        <pc:sldMkLst>
          <pc:docMk/>
          <pc:sldMk cId="3074671122" sldId="343"/>
        </pc:sldMkLst>
        <pc:spChg chg="add del mod">
          <ac:chgData name="Joel Aaron Fonseca Cerrato" userId="55c52a27-f7cc-425f-9855-85914c88549a" providerId="ADAL" clId="{F5BB7D26-445C-4B1E-8303-2FA592B8804D}" dt="2025-05-05T21:24:27.711" v="2" actId="478"/>
          <ac:spMkLst>
            <pc:docMk/>
            <pc:sldMk cId="3074671122" sldId="343"/>
            <ac:spMk id="2" creationId="{B13F7723-07D2-AAC9-F004-6CD91E89D6A2}"/>
          </ac:spMkLst>
        </pc:spChg>
        <pc:spChg chg="del mod">
          <ac:chgData name="Joel Aaron Fonseca Cerrato" userId="55c52a27-f7cc-425f-9855-85914c88549a" providerId="ADAL" clId="{F5BB7D26-445C-4B1E-8303-2FA592B8804D}" dt="2025-05-05T21:24:24.140" v="1" actId="478"/>
          <ac:spMkLst>
            <pc:docMk/>
            <pc:sldMk cId="3074671122" sldId="343"/>
            <ac:spMk id="3" creationId="{00000000-0000-0000-0000-000000000000}"/>
          </ac:spMkLst>
        </pc:spChg>
        <pc:picChg chg="add mod">
          <ac:chgData name="Joel Aaron Fonseca Cerrato" userId="55c52a27-f7cc-425f-9855-85914c88549a" providerId="ADAL" clId="{F5BB7D26-445C-4B1E-8303-2FA592B8804D}" dt="2025-05-05T22:15:53.949" v="45"/>
          <ac:picMkLst>
            <pc:docMk/>
            <pc:sldMk cId="3074671122" sldId="343"/>
            <ac:picMk id="3" creationId="{5C2254D8-3392-0D74-396B-982E9A93234F}"/>
          </ac:picMkLst>
        </pc:picChg>
        <pc:picChg chg="add mod">
          <ac:chgData name="Joel Aaron Fonseca Cerrato" userId="55c52a27-f7cc-425f-9855-85914c88549a" providerId="ADAL" clId="{F5BB7D26-445C-4B1E-8303-2FA592B8804D}" dt="2025-05-05T22:15:23.970" v="38" actId="1037"/>
          <ac:picMkLst>
            <pc:docMk/>
            <pc:sldMk cId="3074671122" sldId="343"/>
            <ac:picMk id="6" creationId="{7C4F7BE0-54A8-C044-8CE4-D97EA8493BE9}"/>
          </ac:picMkLst>
        </pc:picChg>
      </pc:sldChg>
      <pc:sldChg chg="addSp delSp modSp mod">
        <pc:chgData name="Joel Aaron Fonseca Cerrato" userId="55c52a27-f7cc-425f-9855-85914c88549a" providerId="ADAL" clId="{F5BB7D26-445C-4B1E-8303-2FA592B8804D}" dt="2025-05-05T22:21:35.490" v="165" actId="1036"/>
        <pc:sldMkLst>
          <pc:docMk/>
          <pc:sldMk cId="2791458330" sldId="349"/>
        </pc:sldMkLst>
        <pc:spChg chg="add del mod">
          <ac:chgData name="Joel Aaron Fonseca Cerrato" userId="55c52a27-f7cc-425f-9855-85914c88549a" providerId="ADAL" clId="{F5BB7D26-445C-4B1E-8303-2FA592B8804D}" dt="2025-05-05T22:16:35.444" v="47" actId="478"/>
          <ac:spMkLst>
            <pc:docMk/>
            <pc:sldMk cId="2791458330" sldId="349"/>
            <ac:spMk id="2" creationId="{B1EE9965-F8A3-EBF0-40D6-D4C4AE5D34D8}"/>
          </ac:spMkLst>
        </pc:spChg>
        <pc:spChg chg="del">
          <ac:chgData name="Joel Aaron Fonseca Cerrato" userId="55c52a27-f7cc-425f-9855-85914c88549a" providerId="ADAL" clId="{F5BB7D26-445C-4B1E-8303-2FA592B8804D}" dt="2025-05-05T22:16:32.983" v="46" actId="478"/>
          <ac:spMkLst>
            <pc:docMk/>
            <pc:sldMk cId="2791458330" sldId="349"/>
            <ac:spMk id="9219" creationId="{00000000-0000-0000-0000-000000000000}"/>
          </ac:spMkLst>
        </pc:spChg>
        <pc:picChg chg="add mod">
          <ac:chgData name="Joel Aaron Fonseca Cerrato" userId="55c52a27-f7cc-425f-9855-85914c88549a" providerId="ADAL" clId="{F5BB7D26-445C-4B1E-8303-2FA592B8804D}" dt="2025-05-05T22:16:53.775" v="51"/>
          <ac:picMkLst>
            <pc:docMk/>
            <pc:sldMk cId="2791458330" sldId="349"/>
            <ac:picMk id="4" creationId="{6EB22B7F-E5DC-7F96-C9EB-233353F65950}"/>
          </ac:picMkLst>
        </pc:picChg>
        <pc:picChg chg="add mod">
          <ac:chgData name="Joel Aaron Fonseca Cerrato" userId="55c52a27-f7cc-425f-9855-85914c88549a" providerId="ADAL" clId="{F5BB7D26-445C-4B1E-8303-2FA592B8804D}" dt="2025-05-05T22:21:35.490" v="165" actId="1036"/>
          <ac:picMkLst>
            <pc:docMk/>
            <pc:sldMk cId="2791458330" sldId="349"/>
            <ac:picMk id="1026" creationId="{20C39D0C-D0F1-CA0F-C42D-713358EB35E8}"/>
          </ac:picMkLst>
        </pc:picChg>
        <pc:picChg chg="add mod">
          <ac:chgData name="Joel Aaron Fonseca Cerrato" userId="55c52a27-f7cc-425f-9855-85914c88549a" providerId="ADAL" clId="{F5BB7D26-445C-4B1E-8303-2FA592B8804D}" dt="2025-05-05T22:19:29.558" v="77" actId="1076"/>
          <ac:picMkLst>
            <pc:docMk/>
            <pc:sldMk cId="2791458330" sldId="349"/>
            <ac:picMk id="1028" creationId="{2B955D29-1994-CC66-34E2-DF22B24A0E64}"/>
          </ac:picMkLst>
        </pc:picChg>
        <pc:picChg chg="add mod">
          <ac:chgData name="Joel Aaron Fonseca Cerrato" userId="55c52a27-f7cc-425f-9855-85914c88549a" providerId="ADAL" clId="{F5BB7D26-445C-4B1E-8303-2FA592B8804D}" dt="2025-05-05T22:21:22.034" v="101" actId="1076"/>
          <ac:picMkLst>
            <pc:docMk/>
            <pc:sldMk cId="2791458330" sldId="349"/>
            <ac:picMk id="1030" creationId="{74248F8D-0B8D-183D-D590-836AD4AC054F}"/>
          </ac:picMkLst>
        </pc:picChg>
      </pc:sldChg>
      <pc:sldChg chg="addSp modSp mod">
        <pc:chgData name="Joel Aaron Fonseca Cerrato" userId="55c52a27-f7cc-425f-9855-85914c88549a" providerId="ADAL" clId="{F5BB7D26-445C-4B1E-8303-2FA592B8804D}" dt="2025-05-05T22:23:28.252" v="195" actId="1076"/>
        <pc:sldMkLst>
          <pc:docMk/>
          <pc:sldMk cId="3809970318" sldId="359"/>
        </pc:sldMkLst>
        <pc:spChg chg="mod">
          <ac:chgData name="Joel Aaron Fonseca Cerrato" userId="55c52a27-f7cc-425f-9855-85914c88549a" providerId="ADAL" clId="{F5BB7D26-445C-4B1E-8303-2FA592B8804D}" dt="2025-05-05T22:23:22.446" v="192" actId="1076"/>
          <ac:spMkLst>
            <pc:docMk/>
            <pc:sldMk cId="3809970318" sldId="359"/>
            <ac:spMk id="5" creationId="{00000000-0000-0000-0000-000000000000}"/>
          </ac:spMkLst>
        </pc:spChg>
        <pc:picChg chg="add mod">
          <ac:chgData name="Joel Aaron Fonseca Cerrato" userId="55c52a27-f7cc-425f-9855-85914c88549a" providerId="ADAL" clId="{F5BB7D26-445C-4B1E-8303-2FA592B8804D}" dt="2025-05-05T22:23:28.252" v="195" actId="1076"/>
          <ac:picMkLst>
            <pc:docMk/>
            <pc:sldMk cId="3809970318" sldId="359"/>
            <ac:picMk id="4" creationId="{B6FA4D16-79D6-EDBD-3A6E-F5A6B600C7C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85735-DCD4-499A-BF6B-5F7B49AC0405}" type="datetimeFigureOut">
              <a:rPr lang="es-HN" smtClean="0"/>
              <a:t>5/5/2025</a:t>
            </a:fld>
            <a:endParaRPr lang="es-HN"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HN"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30018-F18C-49F4-B2CE-15DEEAC8C64E}" type="slidenum">
              <a:rPr lang="es-HN" smtClean="0"/>
              <a:t>‹Nº›</a:t>
            </a:fld>
            <a:endParaRPr lang="es-HN" dirty="0"/>
          </a:p>
        </p:txBody>
      </p:sp>
    </p:spTree>
    <p:extLst>
      <p:ext uri="{BB962C8B-B14F-4D97-AF65-F5344CB8AC3E}">
        <p14:creationId xmlns:p14="http://schemas.microsoft.com/office/powerpoint/2010/main" val="68358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0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8D0A03F-8E9A-4A25-AC84-BDDB68FC869C}"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91B9CC2-DB0E-4318-9969-CDE9A8A53D74}"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38494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C1996FE-0494-44D8-AF11-F0BD3376C4E4}"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6DD34BB-9D1E-4A89-8313-BDFC333F12DB}"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8484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3BE8DE9-831A-4990-B53A-FE0FDC3CBF16}"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2233597-26AA-4E70-9F90-8A1CE48872D1}"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5762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FF0C77F-B9DC-48D8-B179-2A055F971EE4}"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5A41FBD-0C14-4B60-BDD3-C64280884F98}"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16111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006291B-7D10-4B35-8411-9213EA3952FB}"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C55209D-E2FE-4557-ADC6-FCF7830D7430}"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31264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68ABDB3-EBB2-4CA3-BF75-9E6AC11A9C04}"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3C65D6-6301-4B29-AEE7-722299EAD4CD}"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4585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C4D0170-9975-4145-B2AA-72A872F3284E}"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8"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9"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5492EE9-D56F-4C16-A112-A39931732604}"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19889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B9A7221-9A0F-4FA3-AED1-450D05CC427F}"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FE7AAD9-7B6E-4A17-A498-F37B4C0B9619}"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17788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92F8899-3A84-4563-BF01-100EF931FC01}"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4"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2337BA9-6CB3-4F6E-8BEA-86C5B025BB72}"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5255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D6161E8-2F22-4D57-B30A-D435C63299D4}"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8628413-98F4-40EE-A823-64E49E4C4AA9}"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72567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AB643C9-8EA5-44B8-9D96-3FE5D1445037}"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4 Marcador de pie de página"/>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7" name="5 Marcador de número de diapositiva"/>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4C8198-5855-4FFD-BD1C-6A4E37459597}"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51317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HN"/>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HN"/>
              <a:t>Haga clic para modificar el estilo de texto del patrón</a:t>
            </a:r>
          </a:p>
          <a:p>
            <a:pPr lvl="1"/>
            <a:r>
              <a:rPr lang="es-ES" altLang="es-HN"/>
              <a:t>Segundo nivel</a:t>
            </a:r>
          </a:p>
          <a:p>
            <a:pPr lvl="2"/>
            <a:r>
              <a:rPr lang="es-ES" altLang="es-HN"/>
              <a:t>Tercer nivel</a:t>
            </a:r>
          </a:p>
          <a:p>
            <a:pPr lvl="3"/>
            <a:r>
              <a:rPr lang="es-ES" altLang="es-HN"/>
              <a:t>Cuarto nivel</a:t>
            </a:r>
          </a:p>
          <a:p>
            <a:pPr lvl="4"/>
            <a:r>
              <a:rPr lang="es-ES" altLang="es-HN"/>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6B83E2-22EE-4F5E-B056-B04BE48C6247}" type="datetimeFigureOut">
              <a:rPr kumimoji="0" lang="es-E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05/05/2025</a:t>
            </a:fld>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B27F992-7647-4970-BE63-BD36E8DC28E7}" type="slidenum">
              <a:rPr kumimoji="0" lang="es-ES" altLang="es-HN"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‹Nº›</a:t>
            </a:fld>
            <a:endParaRPr kumimoji="0" lang="es-ES" altLang="es-HN" sz="1200" b="0" i="0" u="none" strike="noStrike" kern="1200" cap="none" spc="0" normalizeH="0" baseline="0" noProof="0" dirty="0">
              <a:ln>
                <a:noFill/>
              </a:ln>
              <a:solidFill>
                <a:srgbClr val="898989"/>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669399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http://www.stucchi.com.ar/espanol/secciones/bandperf/imagenes/bandeja_perf.gi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67169" y="2631794"/>
            <a:ext cx="7772400" cy="1830388"/>
          </a:xfrm>
        </p:spPr>
        <p:txBody>
          <a:bodyPr>
            <a:normAutofit/>
          </a:bodyPr>
          <a:lstStyle/>
          <a:p>
            <a:pPr algn="l"/>
            <a:r>
              <a:rPr lang="es-HN" sz="3200" b="1" dirty="0">
                <a:effectLst>
                  <a:outerShdw blurRad="38100" dist="38100" dir="2700000" algn="tl">
                    <a:srgbClr val="000000">
                      <a:alpha val="43137"/>
                    </a:srgbClr>
                  </a:outerShdw>
                </a:effectLst>
                <a:latin typeface="Bookman Old Style" panose="02050604050505020204" pitchFamily="18" charset="0"/>
              </a:rPr>
              <a:t>CABLES/CONDUCTORES ELECTRICOS </a:t>
            </a:r>
            <a:endParaRPr lang="en-US" sz="3200"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a:xfrm>
            <a:off x="457200" y="274638"/>
            <a:ext cx="8229600" cy="749931"/>
          </a:xfrm>
        </p:spPr>
        <p:txBody>
          <a:bodyPr/>
          <a:lstStyle/>
          <a:p>
            <a:r>
              <a:rPr lang="es-ES" altLang="es-HN" sz="2200" dirty="0">
                <a:latin typeface="Bookman Old Style" panose="02050604050505020204" pitchFamily="18" charset="0"/>
              </a:rPr>
              <a:t>TIPOS DE COBRE PARA CONDUCTORES ELÉCTRICOS</a:t>
            </a:r>
          </a:p>
        </p:txBody>
      </p:sp>
      <p:sp>
        <p:nvSpPr>
          <p:cNvPr id="10243" name="Rectangle 3"/>
          <p:cNvSpPr>
            <a:spLocks noGrp="1" noRot="1" noChangeArrowheads="1"/>
          </p:cNvSpPr>
          <p:nvPr>
            <p:ph idx="1"/>
          </p:nvPr>
        </p:nvSpPr>
        <p:spPr>
          <a:xfrm>
            <a:off x="457200" y="1269694"/>
            <a:ext cx="8229600" cy="1440455"/>
          </a:xfrm>
        </p:spPr>
        <p:txBody>
          <a:bodyPr/>
          <a:lstStyle/>
          <a:p>
            <a:pPr marL="0" indent="0">
              <a:buNone/>
            </a:pPr>
            <a:r>
              <a:rPr lang="es-ES" altLang="es-HN" sz="2000" u="sng" dirty="0">
                <a:latin typeface="Bookman Old Style" panose="02050604050505020204" pitchFamily="18" charset="0"/>
              </a:rPr>
              <a:t>COBRE DE TEMPLE DURO</a:t>
            </a:r>
            <a:r>
              <a:rPr lang="es-ES" altLang="es-HN" sz="2000" i="1" dirty="0">
                <a:latin typeface="Bookman Old Style" panose="02050604050505020204" pitchFamily="18" charset="0"/>
              </a:rPr>
              <a:t>:</a:t>
            </a:r>
          </a:p>
          <a:p>
            <a:r>
              <a:rPr lang="es-ES" altLang="es-HN" sz="2000" dirty="0">
                <a:latin typeface="Bookman Old Style" panose="02050604050505020204" pitchFamily="18" charset="0"/>
              </a:rPr>
              <a:t>Conductividad del 97% respecto a la del cobre puro.</a:t>
            </a:r>
          </a:p>
          <a:p>
            <a:r>
              <a:rPr lang="es-ES" altLang="es-HN" sz="2000" dirty="0">
                <a:latin typeface="Bookman Old Style" panose="02050604050505020204" pitchFamily="18" charset="0"/>
              </a:rPr>
              <a:t>Resistividad de 0,018</a:t>
            </a:r>
            <a:r>
              <a:rPr lang="el-GR" altLang="es-HN" sz="2000" dirty="0">
                <a:latin typeface="Bookman Old Style" panose="02050604050505020204" pitchFamily="18" charset="0"/>
              </a:rPr>
              <a:t>Ω</a:t>
            </a:r>
            <a:r>
              <a:rPr lang="es-ES" altLang="es-HN" sz="2000" dirty="0">
                <a:latin typeface="Bookman Old Style" panose="02050604050505020204" pitchFamily="18" charset="0"/>
              </a:rPr>
              <a:t> x mm</a:t>
            </a:r>
            <a:r>
              <a:rPr lang="es-ES" altLang="es-HN" sz="2000" dirty="0">
                <a:latin typeface="Bookman Old Style" panose="02050604050505020204" pitchFamily="18" charset="0"/>
                <a:cs typeface="Calibri" panose="020F0502020204030204" pitchFamily="34" charset="0"/>
              </a:rPr>
              <a:t>²/m</a:t>
            </a:r>
            <a:r>
              <a:rPr lang="es-ES" altLang="es-HN" sz="2000" dirty="0">
                <a:latin typeface="Bookman Old Style" panose="02050604050505020204" pitchFamily="18" charset="0"/>
              </a:rPr>
              <a:t> a 20 ºC   de temperatura. </a:t>
            </a:r>
          </a:p>
          <a:p>
            <a:pPr>
              <a:buClr>
                <a:schemeClr val="tx1"/>
              </a:buClr>
            </a:pPr>
            <a:r>
              <a:rPr lang="es-ES" altLang="es-HN" sz="2000" dirty="0">
                <a:latin typeface="Bookman Old Style" panose="02050604050505020204" pitchFamily="18" charset="0"/>
              </a:rPr>
              <a:t>Capacidad de ruptura a la carga, oscila entre 37 a 45 kg / mm</a:t>
            </a:r>
            <a:r>
              <a:rPr lang="es-ES" altLang="es-HN" sz="2000" dirty="0">
                <a:latin typeface="Calibri" panose="020F0502020204030204" pitchFamily="34" charset="0"/>
                <a:cs typeface="Calibri" panose="020F0502020204030204" pitchFamily="34" charset="0"/>
              </a:rPr>
              <a:t>²</a:t>
            </a:r>
            <a:endParaRPr lang="es-ES" altLang="es-HN" sz="2000" dirty="0">
              <a:latin typeface="Bookman Old Style" panose="02050604050505020204" pitchFamily="18" charset="0"/>
            </a:endParaRPr>
          </a:p>
        </p:txBody>
      </p:sp>
      <p:pic>
        <p:nvPicPr>
          <p:cNvPr id="4" name="Picture 5" descr="CEPER019"/>
          <p:cNvPicPr>
            <a:picLocks noChangeAspect="1" noChangeArrowheads="1"/>
          </p:cNvPicPr>
          <p:nvPr/>
        </p:nvPicPr>
        <p:blipFill>
          <a:blip r:embed="rId2"/>
          <a:srcRect l="33580" b="20151"/>
          <a:stretch>
            <a:fillRect/>
          </a:stretch>
        </p:blipFill>
        <p:spPr bwMode="auto">
          <a:xfrm>
            <a:off x="2910667" y="3355658"/>
            <a:ext cx="2157091" cy="2516028"/>
          </a:xfrm>
          <a:prstGeom prst="rect">
            <a:avLst/>
          </a:prstGeom>
          <a:noFill/>
        </p:spPr>
      </p:pic>
    </p:spTree>
    <p:extLst>
      <p:ext uri="{BB962C8B-B14F-4D97-AF65-F5344CB8AC3E}">
        <p14:creationId xmlns:p14="http://schemas.microsoft.com/office/powerpoint/2010/main" val="50141893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Rot="1" noChangeArrowheads="1"/>
          </p:cNvSpPr>
          <p:nvPr>
            <p:ph idx="1"/>
          </p:nvPr>
        </p:nvSpPr>
        <p:spPr>
          <a:xfrm>
            <a:off x="479234" y="884104"/>
            <a:ext cx="8229600" cy="4525963"/>
          </a:xfrm>
        </p:spPr>
        <p:txBody>
          <a:bodyPr/>
          <a:lstStyle/>
          <a:p>
            <a:pPr marL="0" indent="0">
              <a:buNone/>
            </a:pPr>
            <a:r>
              <a:rPr lang="es-ES" altLang="es-HN" sz="2000" u="sng" dirty="0">
                <a:latin typeface="Bookman Old Style" panose="02050604050505020204" pitchFamily="18" charset="0"/>
              </a:rPr>
              <a:t>COBRE RECOCIDO O DE TEMPLE BLANDO</a:t>
            </a:r>
            <a:r>
              <a:rPr lang="es-ES" altLang="es-HN" sz="2000" dirty="0">
                <a:latin typeface="Bookman Old Style" panose="02050604050505020204" pitchFamily="18" charset="0"/>
              </a:rPr>
              <a:t>:</a:t>
            </a:r>
          </a:p>
          <a:p>
            <a:r>
              <a:rPr lang="es-ES" altLang="es-HN" sz="2000" dirty="0">
                <a:latin typeface="Bookman Old Style" panose="02050604050505020204" pitchFamily="18" charset="0"/>
              </a:rPr>
              <a:t>Conductividad del 100%</a:t>
            </a:r>
          </a:p>
          <a:p>
            <a:r>
              <a:rPr lang="es-ES" altLang="es-HN" sz="2000" dirty="0">
                <a:latin typeface="Bookman Old Style" panose="02050604050505020204" pitchFamily="18" charset="0"/>
              </a:rPr>
              <a:t>Resistividad de 0,01724</a:t>
            </a:r>
            <a:r>
              <a:rPr lang="el-GR" altLang="es-HN" sz="2000" dirty="0">
                <a:latin typeface="Bookman Old Style" panose="02050604050505020204" pitchFamily="18" charset="0"/>
              </a:rPr>
              <a:t>Ω</a:t>
            </a:r>
            <a:r>
              <a:rPr lang="es-ES" altLang="es-HN" sz="2000" dirty="0">
                <a:latin typeface="Bookman Old Style" panose="02050604050505020204" pitchFamily="18" charset="0"/>
              </a:rPr>
              <a:t> x mm</a:t>
            </a:r>
            <a:r>
              <a:rPr lang="es-ES" altLang="es-HN" sz="2000" dirty="0">
                <a:latin typeface="Bookman Old Style" panose="02050604050505020204" pitchFamily="18" charset="0"/>
                <a:cs typeface="Calibri" panose="020F0502020204030204" pitchFamily="34" charset="0"/>
              </a:rPr>
              <a:t>²/m</a:t>
            </a:r>
            <a:r>
              <a:rPr lang="es-ES" altLang="es-HN" sz="2000" dirty="0">
                <a:latin typeface="Bookman Old Style" panose="02050604050505020204" pitchFamily="18" charset="0"/>
              </a:rPr>
              <a:t> a 20 ºC   de temperatura. </a:t>
            </a:r>
          </a:p>
          <a:p>
            <a:r>
              <a:rPr lang="es-ES" altLang="es-HN" sz="2000" dirty="0">
                <a:latin typeface="Bookman Old Style" panose="02050604050505020204" pitchFamily="18" charset="0"/>
              </a:rPr>
              <a:t>Carga de ruptura media de 25 kg/mm2.</a:t>
            </a:r>
          </a:p>
        </p:txBody>
      </p:sp>
      <p:pic>
        <p:nvPicPr>
          <p:cNvPr id="5" name="Picture 6" descr="CEPER023"/>
          <p:cNvPicPr>
            <a:picLocks noChangeAspect="1" noChangeArrowheads="1"/>
          </p:cNvPicPr>
          <p:nvPr/>
        </p:nvPicPr>
        <p:blipFill>
          <a:blip r:embed="rId2"/>
          <a:srcRect/>
          <a:stretch>
            <a:fillRect/>
          </a:stretch>
        </p:blipFill>
        <p:spPr bwMode="auto">
          <a:xfrm>
            <a:off x="2104221" y="2761776"/>
            <a:ext cx="2622015" cy="2543797"/>
          </a:xfrm>
          <a:prstGeom prst="rect">
            <a:avLst/>
          </a:prstGeom>
          <a:noFill/>
        </p:spPr>
      </p:pic>
    </p:spTree>
    <p:extLst>
      <p:ext uri="{BB962C8B-B14F-4D97-AF65-F5344CB8AC3E}">
        <p14:creationId xmlns:p14="http://schemas.microsoft.com/office/powerpoint/2010/main" val="298000746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814464"/>
            <a:ext cx="8229600" cy="628745"/>
          </a:xfrm>
        </p:spPr>
        <p:txBody>
          <a:bodyPr/>
          <a:lstStyle/>
          <a:p>
            <a:pPr algn="l"/>
            <a:r>
              <a:rPr lang="es-ES" sz="2600" u="sng" dirty="0">
                <a:latin typeface="Bookman Old Style" panose="02050604050505020204" pitchFamily="18" charset="0"/>
              </a:rPr>
              <a:t>SEGÚN SU CONSTITUCION </a:t>
            </a:r>
            <a:endParaRPr lang="es-CO" sz="2600" u="sng" dirty="0">
              <a:latin typeface="Bookman Old Style" panose="02050604050505020204" pitchFamily="18" charset="0"/>
            </a:endParaRPr>
          </a:p>
        </p:txBody>
      </p:sp>
      <p:sp>
        <p:nvSpPr>
          <p:cNvPr id="3" name="2 Marcador de contenido"/>
          <p:cNvSpPr>
            <a:spLocks noGrp="1"/>
          </p:cNvSpPr>
          <p:nvPr>
            <p:ph idx="1"/>
          </p:nvPr>
        </p:nvSpPr>
        <p:spPr>
          <a:xfrm>
            <a:off x="457200" y="1600201"/>
            <a:ext cx="8229600" cy="1826046"/>
          </a:xfrm>
        </p:spPr>
        <p:txBody>
          <a:bodyPr/>
          <a:lstStyle/>
          <a:p>
            <a:pPr algn="just"/>
            <a:r>
              <a:rPr lang="es-CO" sz="2200" u="sng" dirty="0">
                <a:latin typeface="Bookman Old Style" panose="02050604050505020204" pitchFamily="18" charset="0"/>
              </a:rPr>
              <a:t>Alambre</a:t>
            </a:r>
            <a:r>
              <a:rPr lang="es-CO" sz="2200" dirty="0">
                <a:latin typeface="Bookman Old Style" panose="02050604050505020204" pitchFamily="18" charset="0"/>
              </a:rPr>
              <a:t>: Conductor eléctrico cuya alma conductora esta formada por un solo elemento o hilo conductor. Se emplea en líneas aéreas, como conductor desnudo o aislado, en instalaciones eléctricas a la intemperie, en ductos o directamente sobre aisladores.</a:t>
            </a:r>
          </a:p>
          <a:p>
            <a:pPr marL="0" indent="0" algn="just">
              <a:buNone/>
            </a:pPr>
            <a:endParaRPr lang="es-CO" sz="2200" dirty="0">
              <a:latin typeface="Bookman Old Style" panose="02050604050505020204" pitchFamily="18" charset="0"/>
            </a:endParaRPr>
          </a:p>
        </p:txBody>
      </p:sp>
      <p:pic>
        <p:nvPicPr>
          <p:cNvPr id="4"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855" y="3583239"/>
            <a:ext cx="772001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668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814464"/>
            <a:ext cx="8229600" cy="628745"/>
          </a:xfrm>
        </p:spPr>
        <p:txBody>
          <a:bodyPr/>
          <a:lstStyle/>
          <a:p>
            <a:pPr algn="l"/>
            <a:r>
              <a:rPr lang="es-ES" sz="2600" u="sng" dirty="0">
                <a:latin typeface="Bookman Old Style" panose="02050604050505020204" pitchFamily="18" charset="0"/>
              </a:rPr>
              <a:t>SEGÚN SU CONSTITUCION </a:t>
            </a:r>
            <a:endParaRPr lang="es-CO" sz="2600" u="sng" dirty="0">
              <a:latin typeface="Bookman Old Style" panose="02050604050505020204" pitchFamily="18" charset="0"/>
            </a:endParaRPr>
          </a:p>
        </p:txBody>
      </p:sp>
      <p:sp>
        <p:nvSpPr>
          <p:cNvPr id="3" name="2 Marcador de contenido"/>
          <p:cNvSpPr>
            <a:spLocks noGrp="1"/>
          </p:cNvSpPr>
          <p:nvPr>
            <p:ph idx="1"/>
          </p:nvPr>
        </p:nvSpPr>
        <p:spPr>
          <a:xfrm>
            <a:off x="457200" y="1600200"/>
            <a:ext cx="8229600" cy="1231135"/>
          </a:xfrm>
        </p:spPr>
        <p:txBody>
          <a:bodyPr/>
          <a:lstStyle/>
          <a:p>
            <a:pPr algn="just"/>
            <a:r>
              <a:rPr lang="es-CO" sz="2200" u="sng" dirty="0">
                <a:latin typeface="Bookman Old Style" panose="02050604050505020204" pitchFamily="18" charset="0"/>
              </a:rPr>
              <a:t>Cable</a:t>
            </a:r>
            <a:r>
              <a:rPr lang="es-CO" sz="2200" dirty="0">
                <a:latin typeface="Bookman Old Style" panose="02050604050505020204" pitchFamily="18" charset="0"/>
              </a:rPr>
              <a:t>: Conductor eléctrico cuya alma conductora esta formada por una serie de hilos conductores o alambres de baja sección, lo que le otorga una gran flexibilidad</a:t>
            </a:r>
          </a:p>
        </p:txBody>
      </p:sp>
      <p:pic>
        <p:nvPicPr>
          <p:cNvPr id="4"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2982" y="2988326"/>
            <a:ext cx="772001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41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0034" y="571481"/>
            <a:ext cx="8229600" cy="596308"/>
          </a:xfrm>
        </p:spPr>
        <p:txBody>
          <a:bodyPr/>
          <a:lstStyle/>
          <a:p>
            <a:pPr algn="l"/>
            <a:r>
              <a:rPr lang="es-ES" sz="2600" u="sng" dirty="0">
                <a:latin typeface="Bookman Old Style" panose="02050604050505020204" pitchFamily="18" charset="0"/>
              </a:rPr>
              <a:t>SEGÚN SUS DISTINTAS FORMAS</a:t>
            </a:r>
            <a:endParaRPr lang="es-CO" sz="2600" u="sng" dirty="0">
              <a:latin typeface="Bookman Old Style" panose="02050604050505020204" pitchFamily="18" charset="0"/>
            </a:endParaRPr>
          </a:p>
        </p:txBody>
      </p:sp>
      <p:sp>
        <p:nvSpPr>
          <p:cNvPr id="3" name="2 Marcador de contenido"/>
          <p:cNvSpPr>
            <a:spLocks noGrp="1"/>
          </p:cNvSpPr>
          <p:nvPr>
            <p:ph idx="1"/>
          </p:nvPr>
        </p:nvSpPr>
        <p:spPr>
          <a:xfrm>
            <a:off x="457200" y="1600200"/>
            <a:ext cx="8229600" cy="1187067"/>
          </a:xfrm>
        </p:spPr>
        <p:txBody>
          <a:bodyPr/>
          <a:lstStyle/>
          <a:p>
            <a:pPr marL="0" indent="0" algn="just">
              <a:buNone/>
            </a:pPr>
            <a:r>
              <a:rPr lang="es-HN" sz="2200" dirty="0">
                <a:latin typeface="Bookman Old Style" panose="02050604050505020204" pitchFamily="18" charset="0"/>
              </a:rPr>
              <a:t>La forma geométrica de los conductores eléctricos es generalmente redonda, y dependiendo de su aplicación puede ser:</a:t>
            </a:r>
            <a:endParaRPr lang="es-CO" sz="2200" dirty="0">
              <a:latin typeface="Bookman Old Style" panose="02050604050505020204" pitchFamily="18" charset="0"/>
            </a:endParaRPr>
          </a:p>
        </p:txBody>
      </p:sp>
      <p:pic>
        <p:nvPicPr>
          <p:cNvPr id="4" name="Imagen 3"/>
          <p:cNvPicPr>
            <a:picLocks noChangeAspect="1"/>
          </p:cNvPicPr>
          <p:nvPr/>
        </p:nvPicPr>
        <p:blipFill>
          <a:blip r:embed="rId2"/>
          <a:stretch>
            <a:fillRect/>
          </a:stretch>
        </p:blipFill>
        <p:spPr>
          <a:xfrm>
            <a:off x="1195159" y="3219678"/>
            <a:ext cx="6753681" cy="1681620"/>
          </a:xfrm>
          <a:prstGeom prst="rect">
            <a:avLst/>
          </a:prstGeom>
        </p:spPr>
      </p:pic>
    </p:spTree>
    <p:extLst>
      <p:ext uri="{BB962C8B-B14F-4D97-AF65-F5344CB8AC3E}">
        <p14:creationId xmlns:p14="http://schemas.microsoft.com/office/powerpoint/2010/main" val="2001172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ángulo 1"/>
          <p:cNvSpPr>
            <a:spLocks noChangeArrowheads="1"/>
          </p:cNvSpPr>
          <p:nvPr/>
        </p:nvSpPr>
        <p:spPr bwMode="auto">
          <a:xfrm>
            <a:off x="500034" y="1531346"/>
            <a:ext cx="7488238"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HN" sz="2200" u="sng" dirty="0">
                <a:latin typeface="Bookman Old Style" panose="02050604050505020204" pitchFamily="18" charset="0"/>
              </a:rPr>
              <a:t>Mono conductor</a:t>
            </a:r>
            <a:r>
              <a:rPr lang="es-PE" altLang="es-HN" sz="2200" dirty="0">
                <a:latin typeface="Bookman Old Style" panose="02050604050505020204" pitchFamily="18" charset="0"/>
              </a:rPr>
              <a:t>: Conductor eléctrico con una sola alma conductora, con aislación y con o sin cubierta protectora.</a:t>
            </a: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p:txBody>
      </p:sp>
      <p:pic>
        <p:nvPicPr>
          <p:cNvPr id="14339"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6959" y="2995765"/>
            <a:ext cx="589438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p:cNvSpPr txBox="1">
            <a:spLocks/>
          </p:cNvSpPr>
          <p:nvPr/>
        </p:nvSpPr>
        <p:spPr>
          <a:xfrm>
            <a:off x="500034" y="571481"/>
            <a:ext cx="7134655" cy="596308"/>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lgn="l" defTabSz="914400"/>
            <a:r>
              <a:rPr lang="es-ES" sz="2600" u="sng" dirty="0">
                <a:latin typeface="Bookman Old Style" panose="02050604050505020204" pitchFamily="18" charset="0"/>
              </a:rPr>
              <a:t>SEGÚN EL NUMERO DE CONDUCTORES</a:t>
            </a:r>
            <a:endParaRPr lang="es-CO" sz="2600" u="sng" dirty="0">
              <a:latin typeface="Bookman Old Style" panose="02050604050505020204" pitchFamily="18" charset="0"/>
            </a:endParaRPr>
          </a:p>
        </p:txBody>
      </p:sp>
    </p:spTree>
    <p:extLst>
      <p:ext uri="{BB962C8B-B14F-4D97-AF65-F5344CB8AC3E}">
        <p14:creationId xmlns:p14="http://schemas.microsoft.com/office/powerpoint/2010/main" val="141487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ángulo 1"/>
          <p:cNvSpPr>
            <a:spLocks noChangeArrowheads="1"/>
          </p:cNvSpPr>
          <p:nvPr/>
        </p:nvSpPr>
        <p:spPr bwMode="auto">
          <a:xfrm>
            <a:off x="870715" y="1225689"/>
            <a:ext cx="7488238"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HN" sz="2200" u="sng" dirty="0">
                <a:latin typeface="Bookman Old Style" panose="02050604050505020204" pitchFamily="18" charset="0"/>
              </a:rPr>
              <a:t>Multiconductor</a:t>
            </a:r>
            <a:r>
              <a:rPr lang="es-PE" altLang="es-HN" sz="2200" dirty="0">
                <a:latin typeface="Bookman Old Style" panose="02050604050505020204" pitchFamily="18" charset="0"/>
              </a:rPr>
              <a:t>: Conductor de dos o más almas conductoras aisladas entre sí, envueltas cada una por su respectiva capa de aislación y con una o más cubiertas protectoras comunes.</a:t>
            </a: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a:p>
            <a:pPr eaLnBrk="1" hangingPunct="1"/>
            <a:endParaRPr lang="es-PE" altLang="es-HN" sz="2200" dirty="0">
              <a:latin typeface="Bookman Old Style" panose="02050604050505020204" pitchFamily="18" charset="0"/>
            </a:endParaRPr>
          </a:p>
        </p:txBody>
      </p:sp>
      <p:pic>
        <p:nvPicPr>
          <p:cNvPr id="14340"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9683" y="2860484"/>
            <a:ext cx="58435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7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O" sz="2400" dirty="0">
                <a:latin typeface="Bookman Old Style" panose="02050604050505020204" pitchFamily="18" charset="0"/>
              </a:rPr>
              <a:t>CABLES PARA MEDIA TENSIÓN</a:t>
            </a:r>
          </a:p>
        </p:txBody>
      </p:sp>
      <p:sp>
        <p:nvSpPr>
          <p:cNvPr id="3" name="2 Marcador de contenido"/>
          <p:cNvSpPr>
            <a:spLocks noGrp="1"/>
          </p:cNvSpPr>
          <p:nvPr>
            <p:ph idx="1"/>
          </p:nvPr>
        </p:nvSpPr>
        <p:spPr>
          <a:xfrm>
            <a:off x="458830" y="1175316"/>
            <a:ext cx="8227970" cy="2372115"/>
          </a:xfrm>
        </p:spPr>
        <p:txBody>
          <a:bodyPr>
            <a:normAutofit/>
          </a:bodyPr>
          <a:lstStyle/>
          <a:p>
            <a:pPr marL="0" indent="0" algn="just">
              <a:buNone/>
            </a:pPr>
            <a:r>
              <a:rPr lang="es-CO" sz="2000" dirty="0">
                <a:latin typeface="Bookman Old Style" panose="02050604050505020204" pitchFamily="18" charset="0"/>
              </a:rPr>
              <a:t>Se usan para distribución de energía  eléctrica y conectan los transformadores  de subestaciones con los transformadores para bajar la tensión a niveles de usuario final. Su instalación  puede ser al aire, en ductos subterráneos, canaletas, enterrado directo o bandejas porta cables. están conformados básicamente por un conductor (cobre o aluminio).</a:t>
            </a:r>
          </a:p>
        </p:txBody>
      </p:sp>
      <p:pic>
        <p:nvPicPr>
          <p:cNvPr id="5" name="Picture 2"/>
          <p:cNvPicPr>
            <a:picLocks noChangeAspect="1" noChangeArrowheads="1"/>
          </p:cNvPicPr>
          <p:nvPr/>
        </p:nvPicPr>
        <p:blipFill rotWithShape="1">
          <a:blip r:embed="rId2"/>
          <a:srcRect l="13183" t="25723" r="48594" b="36311"/>
          <a:stretch/>
        </p:blipFill>
        <p:spPr bwMode="auto">
          <a:xfrm>
            <a:off x="1845325" y="3547431"/>
            <a:ext cx="3002097" cy="2236424"/>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1583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l"/>
            <a:r>
              <a:rPr lang="es-ES" sz="2800" u="sng" dirty="0">
                <a:latin typeface="Bookman Old Style" panose="02050604050505020204" pitchFamily="18" charset="0"/>
              </a:rPr>
              <a:t>CABLES DE CONTROL</a:t>
            </a:r>
            <a:endParaRPr lang="es-CO" sz="2800" u="sng" dirty="0">
              <a:latin typeface="Bookman Old Style" panose="02050604050505020204" pitchFamily="18" charset="0"/>
            </a:endParaRPr>
          </a:p>
        </p:txBody>
      </p:sp>
      <p:sp>
        <p:nvSpPr>
          <p:cNvPr id="3" name="2 Marcador de contenido"/>
          <p:cNvSpPr>
            <a:spLocks noGrp="1"/>
          </p:cNvSpPr>
          <p:nvPr>
            <p:ph idx="1"/>
          </p:nvPr>
        </p:nvSpPr>
        <p:spPr>
          <a:xfrm>
            <a:off x="457200" y="1588770"/>
            <a:ext cx="5614998" cy="4340560"/>
          </a:xfrm>
        </p:spPr>
        <p:txBody>
          <a:bodyPr>
            <a:normAutofit fontScale="70000" lnSpcReduction="20000"/>
          </a:bodyPr>
          <a:lstStyle/>
          <a:p>
            <a:pPr marL="0" indent="0" algn="just">
              <a:buNone/>
            </a:pPr>
            <a:r>
              <a:rPr lang="es-CO" dirty="0">
                <a:latin typeface="Bookman Old Style" panose="02050604050505020204" pitchFamily="18" charset="0"/>
              </a:rPr>
              <a:t>Se usan para llevar señales entre aparatos en interface directa con el sistema eléctrico  de potencia, tales como transformadores  de corriente, transformadores de potencia, relés interruptores y equipos de medición.</a:t>
            </a:r>
          </a:p>
          <a:p>
            <a:pPr marL="0" indent="0" algn="just">
              <a:buNone/>
            </a:pPr>
            <a:endParaRPr lang="es-CO" dirty="0">
              <a:latin typeface="Bookman Old Style" panose="02050604050505020204" pitchFamily="18" charset="0"/>
            </a:endParaRPr>
          </a:p>
          <a:p>
            <a:pPr marL="0" indent="0" algn="just">
              <a:buNone/>
            </a:pPr>
            <a:r>
              <a:rPr lang="es-CO" dirty="0">
                <a:latin typeface="Bookman Old Style" panose="02050604050505020204" pitchFamily="18" charset="0"/>
              </a:rPr>
              <a:t>Los Cables de Control son  cables multiconductores que llevan señales eléctricas usadas para monitorear o controlar sistemas eléctricos de potencia y sus procesos asociados. La tensión de operación de estos cables es de 600 V</a:t>
            </a:r>
          </a:p>
        </p:txBody>
      </p:sp>
      <p:pic>
        <p:nvPicPr>
          <p:cNvPr id="4" name="Picture 2"/>
          <p:cNvPicPr>
            <a:picLocks noChangeAspect="1" noChangeArrowheads="1"/>
          </p:cNvPicPr>
          <p:nvPr/>
        </p:nvPicPr>
        <p:blipFill rotWithShape="1">
          <a:blip r:embed="rId2"/>
          <a:srcRect l="13182" t="16601" r="49317" b="63165"/>
          <a:stretch/>
        </p:blipFill>
        <p:spPr bwMode="auto">
          <a:xfrm rot="16200000">
            <a:off x="5729287" y="2517473"/>
            <a:ext cx="3657616" cy="148017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397166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l"/>
            <a:r>
              <a:rPr lang="es-ES" sz="2600" u="sng" dirty="0">
                <a:latin typeface="Bookman Old Style" panose="02050604050505020204" pitchFamily="18" charset="0"/>
              </a:rPr>
              <a:t>CABLES DE INSTRUMENTACIÓN</a:t>
            </a:r>
            <a:endParaRPr lang="es-CO" sz="2600" u="sng" dirty="0">
              <a:latin typeface="Bookman Old Style" panose="02050604050505020204" pitchFamily="18" charset="0"/>
            </a:endParaRPr>
          </a:p>
        </p:txBody>
      </p:sp>
      <p:sp>
        <p:nvSpPr>
          <p:cNvPr id="3" name="2 Marcador de contenido"/>
          <p:cNvSpPr>
            <a:spLocks noGrp="1"/>
          </p:cNvSpPr>
          <p:nvPr>
            <p:ph idx="1"/>
          </p:nvPr>
        </p:nvSpPr>
        <p:spPr>
          <a:xfrm>
            <a:off x="457200" y="1506852"/>
            <a:ext cx="8229600" cy="4708230"/>
          </a:xfrm>
        </p:spPr>
        <p:txBody>
          <a:bodyPr>
            <a:noAutofit/>
          </a:bodyPr>
          <a:lstStyle/>
          <a:p>
            <a:pPr marL="0" indent="0" algn="just">
              <a:buNone/>
            </a:pPr>
            <a:r>
              <a:rPr lang="es-CO" sz="1800" dirty="0">
                <a:latin typeface="Bookman Old Style" panose="02050604050505020204" pitchFamily="18" charset="0"/>
              </a:rPr>
              <a:t>Son usados para llevar señales desde  procesos de monitoreo a procesos de  analizadores, usualmente equipo  electrónico, y de los analizadores al equipo de control en el sistema eléctrico de  potencia. </a:t>
            </a:r>
          </a:p>
        </p:txBody>
      </p:sp>
      <p:pic>
        <p:nvPicPr>
          <p:cNvPr id="4" name="Picture 2"/>
          <p:cNvPicPr>
            <a:picLocks noChangeAspect="1" noChangeArrowheads="1"/>
          </p:cNvPicPr>
          <p:nvPr/>
        </p:nvPicPr>
        <p:blipFill rotWithShape="1">
          <a:blip r:embed="rId2"/>
          <a:srcRect l="54076" t="16567" r="14871" b="62712"/>
          <a:stretch/>
        </p:blipFill>
        <p:spPr bwMode="auto">
          <a:xfrm>
            <a:off x="2286000" y="3131820"/>
            <a:ext cx="3623310" cy="2201918"/>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4251404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2" name="Rectángulo 1"/>
          <p:cNvSpPr/>
          <p:nvPr/>
        </p:nvSpPr>
        <p:spPr>
          <a:xfrm>
            <a:off x="611197" y="1455665"/>
            <a:ext cx="1686680" cy="369332"/>
          </a:xfrm>
          <a:prstGeom prst="rect">
            <a:avLst/>
          </a:prstGeom>
        </p:spPr>
        <p:txBody>
          <a:bodyPr wrap="none">
            <a:spAutoFit/>
          </a:bodyPr>
          <a:lstStyle/>
          <a:p>
            <a:pPr algn="just"/>
            <a:r>
              <a:rPr lang="es-HN" b="1" dirty="0">
                <a:effectLst>
                  <a:outerShdw blurRad="38100" dist="38100" dir="2700000" algn="tl">
                    <a:srgbClr val="000000">
                      <a:alpha val="43137"/>
                    </a:srgbClr>
                  </a:outerShdw>
                </a:effectLst>
                <a:latin typeface="Bookman Old Style" panose="02050604050505020204" pitchFamily="18" charset="0"/>
              </a:rPr>
              <a:t>OBJETIVOS:</a:t>
            </a:r>
          </a:p>
        </p:txBody>
      </p:sp>
      <p:sp>
        <p:nvSpPr>
          <p:cNvPr id="3" name="Rectángulo 2"/>
          <p:cNvSpPr/>
          <p:nvPr/>
        </p:nvSpPr>
        <p:spPr>
          <a:xfrm>
            <a:off x="747497" y="2221377"/>
            <a:ext cx="7542261" cy="2554545"/>
          </a:xfrm>
          <a:prstGeom prst="rect">
            <a:avLst/>
          </a:prstGeom>
        </p:spPr>
        <p:txBody>
          <a:bodyPr wrap="square">
            <a:spAutoFit/>
          </a:bodyPr>
          <a:lstStyle/>
          <a:p>
            <a:pPr marL="342900" indent="-342900" algn="just">
              <a:buFont typeface="Arial" panose="020B0604020202020204" pitchFamily="34" charset="0"/>
              <a:buChar char="•"/>
            </a:pPr>
            <a:r>
              <a:rPr lang="es-HN" sz="2000" dirty="0">
                <a:solidFill>
                  <a:srgbClr val="000000"/>
                </a:solidFill>
                <a:latin typeface="Bookman Old Style" panose="02050604050505020204" pitchFamily="18" charset="0"/>
              </a:rPr>
              <a:t>Identificar la constitución de los  conductores eléctricos</a:t>
            </a:r>
          </a:p>
          <a:p>
            <a:pPr marL="342900" indent="-342900" algn="just">
              <a:buFont typeface="Arial" panose="020B0604020202020204" pitchFamily="34" charset="0"/>
              <a:buChar char="•"/>
            </a:pPr>
            <a:endParaRPr lang="es-HN" sz="2000" dirty="0">
              <a:solidFill>
                <a:srgbClr val="000000"/>
              </a:solidFill>
              <a:latin typeface="Bookman Old Style" panose="02050604050505020204" pitchFamily="18" charset="0"/>
            </a:endParaRPr>
          </a:p>
          <a:p>
            <a:pPr marL="342900" indent="-342900" algn="just">
              <a:buFont typeface="Arial" panose="020B0604020202020204" pitchFamily="34" charset="0"/>
              <a:buChar char="•"/>
            </a:pPr>
            <a:r>
              <a:rPr lang="es-HN" sz="2000" dirty="0">
                <a:solidFill>
                  <a:srgbClr val="000000"/>
                </a:solidFill>
                <a:latin typeface="Bookman Old Style" panose="02050604050505020204" pitchFamily="18" charset="0"/>
              </a:rPr>
              <a:t>Conocer las propiedades de los materiales aislantes y conductores.</a:t>
            </a:r>
          </a:p>
          <a:p>
            <a:pPr marL="342900" indent="-342900" algn="just">
              <a:buFont typeface="Arial" panose="020B0604020202020204" pitchFamily="34" charset="0"/>
              <a:buChar char="•"/>
            </a:pPr>
            <a:endParaRPr lang="es-HN" sz="2000" dirty="0">
              <a:solidFill>
                <a:srgbClr val="000000"/>
              </a:solidFill>
              <a:latin typeface="Bookman Old Style" panose="02050604050505020204" pitchFamily="18" charset="0"/>
            </a:endParaRPr>
          </a:p>
          <a:p>
            <a:pPr marL="342900" indent="-342900" algn="just">
              <a:buFont typeface="Arial" panose="020B0604020202020204" pitchFamily="34" charset="0"/>
              <a:buChar char="•"/>
            </a:pPr>
            <a:r>
              <a:rPr lang="es-HN" sz="2000" dirty="0">
                <a:solidFill>
                  <a:srgbClr val="000000"/>
                </a:solidFill>
                <a:latin typeface="Bookman Old Style" panose="02050604050505020204" pitchFamily="18" charset="0"/>
              </a:rPr>
              <a:t>Identificar los factores que influyen para seleccionar los conductores eléctricos a utilizar en una instalación eléctrica.</a:t>
            </a:r>
          </a:p>
        </p:txBody>
      </p:sp>
    </p:spTree>
    <p:extLst>
      <p:ext uri="{BB962C8B-B14F-4D97-AF65-F5344CB8AC3E}">
        <p14:creationId xmlns:p14="http://schemas.microsoft.com/office/powerpoint/2010/main" val="3289259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l"/>
            <a:r>
              <a:rPr lang="es-CO" sz="2600" u="sng" dirty="0">
                <a:latin typeface="Bookman Old Style" panose="02050604050505020204" pitchFamily="18" charset="0"/>
              </a:rPr>
              <a:t>CABLES DE BAJA TENSIÓN</a:t>
            </a:r>
          </a:p>
        </p:txBody>
      </p:sp>
      <p:sp>
        <p:nvSpPr>
          <p:cNvPr id="5" name="4 Marcador de contenido"/>
          <p:cNvSpPr>
            <a:spLocks noGrp="1"/>
          </p:cNvSpPr>
          <p:nvPr>
            <p:ph idx="1"/>
          </p:nvPr>
        </p:nvSpPr>
        <p:spPr>
          <a:xfrm>
            <a:off x="457200" y="1417638"/>
            <a:ext cx="8229600" cy="4525963"/>
          </a:xfrm>
        </p:spPr>
        <p:txBody>
          <a:bodyPr/>
          <a:lstStyle/>
          <a:p>
            <a:pPr marL="0" indent="0" algn="just">
              <a:buNone/>
            </a:pPr>
            <a:r>
              <a:rPr lang="es-CO" sz="1800" dirty="0">
                <a:latin typeface="Bookman Old Style" panose="02050604050505020204" pitchFamily="18" charset="0"/>
              </a:rPr>
              <a:t>En general, se usan en el proceso de Utilización y van desde la salida de los transformadores de distribución hasta la conexión con los equipos.</a:t>
            </a:r>
          </a:p>
          <a:p>
            <a:pPr marL="0" indent="0" algn="just">
              <a:buNone/>
            </a:pPr>
            <a:endParaRPr lang="es-CO" sz="1800" dirty="0">
              <a:latin typeface="Bookman Old Style" panose="02050604050505020204" pitchFamily="18" charset="0"/>
            </a:endParaRPr>
          </a:p>
          <a:p>
            <a:pPr marL="0" indent="0" algn="just">
              <a:buNone/>
            </a:pPr>
            <a:r>
              <a:rPr lang="es-CO" sz="1800" dirty="0">
                <a:latin typeface="Bookman Old Style" panose="02050604050505020204" pitchFamily="18" charset="0"/>
              </a:rPr>
              <a:t>Se consideran Cables de Baja Tensión aquellos cuyo voltaje de operación es como máximo de 1000 V entre fases.  Dentro de esta familia se encuentran  principalmente cables para 600 V.</a:t>
            </a:r>
          </a:p>
        </p:txBody>
      </p:sp>
      <p:pic>
        <p:nvPicPr>
          <p:cNvPr id="4" name="Imagen 3">
            <a:extLst>
              <a:ext uri="{FF2B5EF4-FFF2-40B4-BE49-F238E27FC236}">
                <a16:creationId xmlns:a16="http://schemas.microsoft.com/office/drawing/2014/main" id="{B6FA4D16-79D6-EDBD-3A6E-F5A6B600C7C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1928" y="3752525"/>
            <a:ext cx="7314016" cy="1936758"/>
          </a:xfrm>
          <a:prstGeom prst="rect">
            <a:avLst/>
          </a:prstGeom>
        </p:spPr>
      </p:pic>
    </p:spTree>
    <p:extLst>
      <p:ext uri="{BB962C8B-B14F-4D97-AF65-F5344CB8AC3E}">
        <p14:creationId xmlns:p14="http://schemas.microsoft.com/office/powerpoint/2010/main" val="3809970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ángulo 1"/>
          <p:cNvSpPr>
            <a:spLocks noChangeArrowheads="1"/>
          </p:cNvSpPr>
          <p:nvPr/>
        </p:nvSpPr>
        <p:spPr bwMode="auto">
          <a:xfrm>
            <a:off x="755650" y="620713"/>
            <a:ext cx="76327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s-PE" altLang="es-HN" sz="2000" dirty="0">
                <a:latin typeface="Bookman Old Style" panose="02050604050505020204" pitchFamily="18" charset="0"/>
              </a:rPr>
              <a:t>EL AISLAMIENTO</a:t>
            </a:r>
          </a:p>
          <a:p>
            <a:pPr algn="just" eaLnBrk="1" hangingPunct="1"/>
            <a:endParaRPr lang="es-PE" altLang="es-HN" sz="2000" dirty="0">
              <a:latin typeface="Bookman Old Style" panose="02050604050505020204" pitchFamily="18" charset="0"/>
            </a:endParaRPr>
          </a:p>
          <a:p>
            <a:pPr algn="just" eaLnBrk="1" hangingPunct="1"/>
            <a:r>
              <a:rPr lang="es-PE" altLang="es-HN" sz="2000" dirty="0">
                <a:latin typeface="Bookman Old Style" panose="02050604050505020204" pitchFamily="18" charset="0"/>
              </a:rPr>
              <a:t>El objetivo de la aislación en un conductor es evitar que la energía eléctrica que circula por él, entre en contacto con</a:t>
            </a:r>
          </a:p>
          <a:p>
            <a:pPr algn="just" eaLnBrk="1" hangingPunct="1"/>
            <a:r>
              <a:rPr lang="es-PE" altLang="es-HN" sz="2000" dirty="0">
                <a:latin typeface="Bookman Old Style" panose="02050604050505020204" pitchFamily="18" charset="0"/>
              </a:rPr>
              <a:t>las personas o con objetos, ya sean éstos ductos, artefactos u otros elementos que forman parte de una instalación. Del</a:t>
            </a:r>
          </a:p>
          <a:p>
            <a:pPr algn="just" eaLnBrk="1" hangingPunct="1"/>
            <a:r>
              <a:rPr lang="es-PE" altLang="es-HN" sz="2000" dirty="0">
                <a:latin typeface="Bookman Old Style" panose="02050604050505020204" pitchFamily="18" charset="0"/>
              </a:rPr>
              <a:t>mismo modo, la aislación debe evitar que conductores de distinto voltaje puedan hacer contacto entre sí.</a:t>
            </a:r>
          </a:p>
        </p:txBody>
      </p:sp>
      <p:sp>
        <p:nvSpPr>
          <p:cNvPr id="15363" name="Rectángulo 2"/>
          <p:cNvSpPr>
            <a:spLocks noChangeArrowheads="1"/>
          </p:cNvSpPr>
          <p:nvPr/>
        </p:nvSpPr>
        <p:spPr bwMode="auto">
          <a:xfrm>
            <a:off x="1331913" y="3500438"/>
            <a:ext cx="7056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PE" altLang="es-HN" dirty="0">
                <a:solidFill>
                  <a:srgbClr val="292526"/>
                </a:solidFill>
                <a:latin typeface="BookmanITCLtBT,Italic"/>
              </a:rPr>
              <a:t>Alma conductora                    Aislante                Cubierta protectora</a:t>
            </a:r>
            <a:endParaRPr lang="es-PE" altLang="es-HN" dirty="0"/>
          </a:p>
        </p:txBody>
      </p:sp>
      <p:pic>
        <p:nvPicPr>
          <p:cNvPr id="15364"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4149725"/>
            <a:ext cx="56149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628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ángulo 1"/>
          <p:cNvSpPr>
            <a:spLocks noChangeArrowheads="1"/>
          </p:cNvSpPr>
          <p:nvPr/>
        </p:nvSpPr>
        <p:spPr bwMode="auto">
          <a:xfrm>
            <a:off x="755650" y="620713"/>
            <a:ext cx="76327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s-HN" altLang="es-HN" sz="2000" dirty="0">
                <a:latin typeface="Bookman Old Style" panose="02050604050505020204" pitchFamily="18" charset="0"/>
              </a:rPr>
              <a:t>Las partes de un conductor, son las siguientes:</a:t>
            </a:r>
          </a:p>
          <a:p>
            <a:pPr algn="just"/>
            <a:endParaRPr lang="es-HN" altLang="es-HN" sz="2000" dirty="0">
              <a:latin typeface="Bookman Old Style" panose="02050604050505020204" pitchFamily="18" charset="0"/>
            </a:endParaRPr>
          </a:p>
          <a:p>
            <a:pPr algn="just"/>
            <a:r>
              <a:rPr lang="es-HN" altLang="es-HN" sz="2000" dirty="0">
                <a:latin typeface="Bookman Old Style" panose="02050604050505020204" pitchFamily="18" charset="0"/>
              </a:rPr>
              <a:t>a) </a:t>
            </a:r>
            <a:r>
              <a:rPr lang="es-HN" altLang="es-HN" sz="2000" u="sng" dirty="0">
                <a:latin typeface="Bookman Old Style" panose="02050604050505020204" pitchFamily="18" charset="0"/>
              </a:rPr>
              <a:t>Alma conductora</a:t>
            </a:r>
            <a:r>
              <a:rPr lang="es-HN" altLang="es-HN" sz="2000" dirty="0">
                <a:latin typeface="Bookman Old Style" panose="02050604050505020204" pitchFamily="18" charset="0"/>
              </a:rPr>
              <a:t>: es la parte que lleva toda la corriente de consumo. Los materiales comúnmente utilizados son el cobre y el aluminio, pero con más frecuencia de cobre.</a:t>
            </a:r>
          </a:p>
          <a:p>
            <a:pPr algn="just"/>
            <a:endParaRPr lang="es-HN" altLang="es-HN" sz="2000" dirty="0">
              <a:latin typeface="Bookman Old Style" panose="02050604050505020204" pitchFamily="18" charset="0"/>
            </a:endParaRPr>
          </a:p>
          <a:p>
            <a:pPr algn="just"/>
            <a:r>
              <a:rPr lang="es-HN" altLang="es-HN" sz="2000" dirty="0">
                <a:latin typeface="Bookman Old Style" panose="02050604050505020204" pitchFamily="18" charset="0"/>
              </a:rPr>
              <a:t>b) </a:t>
            </a:r>
            <a:r>
              <a:rPr lang="es-HN" altLang="es-HN" sz="2000" u="sng" dirty="0">
                <a:latin typeface="Bookman Old Style" panose="02050604050505020204" pitchFamily="18" charset="0"/>
              </a:rPr>
              <a:t>Aislante</a:t>
            </a:r>
            <a:r>
              <a:rPr lang="es-HN" altLang="es-HN" sz="2000" dirty="0">
                <a:latin typeface="Bookman Old Style" panose="02050604050505020204" pitchFamily="18" charset="0"/>
              </a:rPr>
              <a:t>: se encarga de separar o aislar el flujo de corriente del exterior, para evitar cortocircuitos y la electrocución. Este se fabrica de un material termoplástico o en hule.</a:t>
            </a:r>
          </a:p>
          <a:p>
            <a:pPr algn="just"/>
            <a:endParaRPr lang="es-HN" altLang="es-HN" sz="2000" dirty="0">
              <a:latin typeface="Bookman Old Style" panose="02050604050505020204" pitchFamily="18" charset="0"/>
            </a:endParaRPr>
          </a:p>
          <a:p>
            <a:pPr algn="just"/>
            <a:r>
              <a:rPr lang="es-HN" altLang="es-HN" sz="2000" dirty="0">
                <a:latin typeface="Bookman Old Style" panose="02050604050505020204" pitchFamily="18" charset="0"/>
              </a:rPr>
              <a:t>c) </a:t>
            </a:r>
            <a:r>
              <a:rPr lang="es-HN" altLang="es-HN" sz="2000" u="sng" dirty="0">
                <a:latin typeface="Bookman Old Style" panose="02050604050505020204" pitchFamily="18" charset="0"/>
              </a:rPr>
              <a:t>Cubierta protectora</a:t>
            </a:r>
            <a:r>
              <a:rPr lang="es-HN" altLang="es-HN" sz="2000" dirty="0">
                <a:latin typeface="Bookman Old Style" panose="02050604050505020204" pitchFamily="18" charset="0"/>
              </a:rPr>
              <a:t>: no todos la traen, esta se encarga de proteger el material aislante y el arma conductora contra daños físicos y químicos. Se construye generalmente de nylon, esto varía según el ambiente al que se vaya a utilizar.</a:t>
            </a:r>
          </a:p>
        </p:txBody>
      </p:sp>
    </p:spTree>
    <p:extLst>
      <p:ext uri="{BB962C8B-B14F-4D97-AF65-F5344CB8AC3E}">
        <p14:creationId xmlns:p14="http://schemas.microsoft.com/office/powerpoint/2010/main" val="112852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457200" y="1024569"/>
            <a:ext cx="8229600" cy="663766"/>
          </a:xfrm>
        </p:spPr>
        <p:txBody>
          <a:bodyPr rtlCol="0">
            <a:normAutofit/>
          </a:bodyPr>
          <a:lstStyle/>
          <a:p>
            <a:pPr fontAlgn="auto">
              <a:spcAft>
                <a:spcPts val="0"/>
              </a:spcAft>
              <a:defRPr/>
            </a:pPr>
            <a:r>
              <a:rPr lang="es-MX" sz="2800" u="sng" dirty="0">
                <a:solidFill>
                  <a:schemeClr val="tx1">
                    <a:lumMod val="85000"/>
                    <a:lumOff val="15000"/>
                  </a:schemeClr>
                </a:solidFill>
                <a:latin typeface="Bookman Old Style" panose="02050604050505020204" pitchFamily="18" charset="0"/>
              </a:rPr>
              <a:t>LOS AISLANTES DE LOS CONDUCTORES</a:t>
            </a:r>
            <a:endParaRPr lang="es-ES" sz="2800" u="sng" dirty="0">
              <a:solidFill>
                <a:schemeClr val="tx1">
                  <a:lumMod val="85000"/>
                  <a:lumOff val="15000"/>
                </a:schemeClr>
              </a:solidFill>
              <a:latin typeface="Bookman Old Style" panose="02050604050505020204" pitchFamily="18" charset="0"/>
            </a:endParaRPr>
          </a:p>
        </p:txBody>
      </p:sp>
      <p:sp>
        <p:nvSpPr>
          <p:cNvPr id="20483" name="Rectangle 3"/>
          <p:cNvSpPr>
            <a:spLocks noGrp="1" noRot="1" noChangeArrowheads="1"/>
          </p:cNvSpPr>
          <p:nvPr>
            <p:ph idx="1"/>
          </p:nvPr>
        </p:nvSpPr>
        <p:spPr>
          <a:xfrm>
            <a:off x="457200" y="2250196"/>
            <a:ext cx="8229600" cy="2442990"/>
          </a:xfrm>
        </p:spPr>
        <p:txBody>
          <a:bodyPr/>
          <a:lstStyle/>
          <a:p>
            <a:pPr algn="just"/>
            <a:r>
              <a:rPr lang="es-ES" altLang="es-HN" sz="2400" dirty="0">
                <a:latin typeface="Bookman Old Style" panose="02050604050505020204" pitchFamily="18" charset="0"/>
              </a:rPr>
              <a:t>Antiguamente los aislantes fueron de origen natural, gutapercha y papel. </a:t>
            </a:r>
          </a:p>
          <a:p>
            <a:pPr marL="0" indent="0" algn="just">
              <a:buNone/>
            </a:pPr>
            <a:endParaRPr lang="es-ES" altLang="es-HN" sz="2400" dirty="0">
              <a:latin typeface="Bookman Old Style" panose="02050604050505020204" pitchFamily="18" charset="0"/>
            </a:endParaRPr>
          </a:p>
          <a:p>
            <a:pPr algn="just"/>
            <a:r>
              <a:rPr lang="es-ES" altLang="es-HN" sz="2400" dirty="0">
                <a:latin typeface="Bookman Old Style" panose="02050604050505020204" pitchFamily="18" charset="0"/>
              </a:rPr>
              <a:t>Posteriormente la tecnología los cambió por aislantes artificiales actuales de uso común en la fabricación de conductores eléctricos.</a:t>
            </a:r>
          </a:p>
        </p:txBody>
      </p:sp>
    </p:spTree>
    <p:extLst>
      <p:ext uri="{BB962C8B-B14F-4D97-AF65-F5344CB8AC3E}">
        <p14:creationId xmlns:p14="http://schemas.microsoft.com/office/powerpoint/2010/main" val="7599726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rtlCol="0">
            <a:normAutofit/>
          </a:bodyPr>
          <a:lstStyle/>
          <a:p>
            <a:pPr fontAlgn="auto">
              <a:spcAft>
                <a:spcPts val="0"/>
              </a:spcAft>
              <a:defRPr/>
            </a:pPr>
            <a:r>
              <a:rPr lang="es-MX" sz="2400" u="sng" dirty="0">
                <a:solidFill>
                  <a:schemeClr val="tx1">
                    <a:lumMod val="85000"/>
                    <a:lumOff val="15000"/>
                  </a:schemeClr>
                </a:solidFill>
                <a:latin typeface="Bookman Old Style" panose="02050604050505020204" pitchFamily="18" charset="0"/>
              </a:rPr>
              <a:t>DIFERENTES TIPOS DE AISLAMIENTOS</a:t>
            </a:r>
            <a:endParaRPr lang="es-ES" sz="2400" u="sng" dirty="0">
              <a:solidFill>
                <a:schemeClr val="tx1">
                  <a:lumMod val="85000"/>
                  <a:lumOff val="15000"/>
                </a:schemeClr>
              </a:solidFill>
              <a:latin typeface="Bookman Old Style" panose="02050604050505020204" pitchFamily="18" charset="0"/>
            </a:endParaRPr>
          </a:p>
        </p:txBody>
      </p:sp>
      <p:sp>
        <p:nvSpPr>
          <p:cNvPr id="18435" name="Rectangle 3"/>
          <p:cNvSpPr>
            <a:spLocks noGrp="1" noRot="1" noChangeArrowheads="1"/>
          </p:cNvSpPr>
          <p:nvPr>
            <p:ph idx="1"/>
          </p:nvPr>
        </p:nvSpPr>
        <p:spPr>
          <a:xfrm>
            <a:off x="457200" y="1247660"/>
            <a:ext cx="8229600" cy="4525963"/>
          </a:xfrm>
        </p:spPr>
        <p:txBody>
          <a:bodyPr rtlCol="0">
            <a:normAutofit/>
          </a:bodyPr>
          <a:lstStyle/>
          <a:p>
            <a:pPr fontAlgn="auto">
              <a:spcAft>
                <a:spcPts val="0"/>
              </a:spcAft>
              <a:defRPr/>
            </a:pPr>
            <a:r>
              <a:rPr lang="es-ES" sz="2400" dirty="0">
                <a:solidFill>
                  <a:schemeClr val="tx1">
                    <a:lumMod val="75000"/>
                    <a:lumOff val="25000"/>
                  </a:schemeClr>
                </a:solidFill>
                <a:latin typeface="Bookman Old Style" panose="02050604050505020204" pitchFamily="18" charset="0"/>
              </a:rPr>
              <a:t>Los diferentes tipos de aislamiento de los conductores están dados por su comportamiento técnico y mecánico.</a:t>
            </a:r>
          </a:p>
          <a:p>
            <a:pPr fontAlgn="auto">
              <a:spcAft>
                <a:spcPts val="0"/>
              </a:spcAft>
              <a:defRPr/>
            </a:pPr>
            <a:endParaRPr lang="es-ES" sz="2400" dirty="0">
              <a:solidFill>
                <a:schemeClr val="tx1">
                  <a:lumMod val="75000"/>
                  <a:lumOff val="25000"/>
                </a:schemeClr>
              </a:solidFill>
              <a:latin typeface="Bookman Old Style" panose="02050604050505020204" pitchFamily="18" charset="0"/>
            </a:endParaRPr>
          </a:p>
          <a:p>
            <a:pPr fontAlgn="auto">
              <a:spcAft>
                <a:spcPts val="0"/>
              </a:spcAft>
              <a:defRPr/>
            </a:pPr>
            <a:r>
              <a:rPr lang="es-ES" sz="2400" dirty="0">
                <a:solidFill>
                  <a:schemeClr val="tx1">
                    <a:lumMod val="75000"/>
                    <a:lumOff val="25000"/>
                  </a:schemeClr>
                </a:solidFill>
                <a:latin typeface="Bookman Old Style" panose="02050604050505020204" pitchFamily="18" charset="0"/>
              </a:rPr>
              <a:t>Considerando el medio ambiente y las condiciones de canalización a que se verán sometidos los conductores que ellos protegen.</a:t>
            </a:r>
          </a:p>
          <a:p>
            <a:pPr fontAlgn="auto">
              <a:spcAft>
                <a:spcPts val="0"/>
              </a:spcAft>
              <a:defRPr/>
            </a:pPr>
            <a:endParaRPr lang="es-ES" sz="2400" dirty="0">
              <a:solidFill>
                <a:schemeClr val="tx1">
                  <a:lumMod val="75000"/>
                  <a:lumOff val="25000"/>
                </a:schemeClr>
              </a:solidFill>
              <a:latin typeface="Bookman Old Style" panose="02050604050505020204" pitchFamily="18" charset="0"/>
            </a:endParaRPr>
          </a:p>
          <a:p>
            <a:pPr fontAlgn="auto">
              <a:spcAft>
                <a:spcPts val="0"/>
              </a:spcAft>
              <a:defRPr/>
            </a:pPr>
            <a:r>
              <a:rPr lang="es-ES" sz="2400" dirty="0">
                <a:solidFill>
                  <a:schemeClr val="tx1">
                    <a:lumMod val="75000"/>
                    <a:lumOff val="25000"/>
                  </a:schemeClr>
                </a:solidFill>
                <a:latin typeface="Bookman Old Style" panose="02050604050505020204" pitchFamily="18" charset="0"/>
              </a:rPr>
              <a:t>Resistencia a los agentes químicos, a los rayos solares, a la humedad, a altas temperaturas, llamas, etc.</a:t>
            </a:r>
          </a:p>
        </p:txBody>
      </p:sp>
    </p:spTree>
    <p:extLst>
      <p:ext uri="{BB962C8B-B14F-4D97-AF65-F5344CB8AC3E}">
        <p14:creationId xmlns:p14="http://schemas.microsoft.com/office/powerpoint/2010/main" val="196597645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457200" y="274638"/>
            <a:ext cx="8229600" cy="1325562"/>
          </a:xfrm>
        </p:spPr>
        <p:txBody>
          <a:bodyPr/>
          <a:lstStyle/>
          <a:p>
            <a:pPr algn="l"/>
            <a:r>
              <a:rPr lang="es-MX" altLang="es-HN" sz="2000" b="1" u="sng" dirty="0">
                <a:latin typeface="Bookman Old Style" panose="02050604050505020204" pitchFamily="18" charset="0"/>
              </a:rPr>
              <a:t>MATERIALES MAS USADOS EN AISLAMIENTO DE CONDUCTORES</a:t>
            </a:r>
            <a:endParaRPr lang="es-ES" altLang="es-HN" sz="2000" b="1" u="sng" dirty="0">
              <a:latin typeface="Bookman Old Style" panose="02050604050505020204" pitchFamily="18" charset="0"/>
            </a:endParaRPr>
          </a:p>
        </p:txBody>
      </p:sp>
      <p:sp>
        <p:nvSpPr>
          <p:cNvPr id="22531" name="Rectangle 3"/>
          <p:cNvSpPr>
            <a:spLocks noGrp="1" noRot="1" noChangeArrowheads="1"/>
          </p:cNvSpPr>
          <p:nvPr>
            <p:ph idx="1"/>
          </p:nvPr>
        </p:nvSpPr>
        <p:spPr>
          <a:xfrm>
            <a:off x="457200" y="1600200"/>
            <a:ext cx="8229600" cy="3258239"/>
          </a:xfrm>
        </p:spPr>
        <p:txBody>
          <a:bodyPr/>
          <a:lstStyle/>
          <a:p>
            <a:pPr marL="0" indent="0" algn="just">
              <a:buNone/>
            </a:pPr>
            <a:r>
              <a:rPr lang="es-HN" altLang="es-HN" sz="2200" u="sng" dirty="0">
                <a:latin typeface="Bookman Old Style" panose="02050604050505020204" pitchFamily="18" charset="0"/>
              </a:rPr>
              <a:t>Policloruro de vinilo (PVC):</a:t>
            </a:r>
            <a:r>
              <a:rPr lang="es-HN" altLang="es-HN" sz="2200" dirty="0">
                <a:latin typeface="Bookman Old Style" panose="02050604050505020204" pitchFamily="18" charset="0"/>
              </a:rPr>
              <a:t> Material termoplástico utilizado masivamente para la mayoría de los cables de uso domiciliario e industrial en baja tensión. Con el agregado de aditivos especiales en su formulación se logran variedades con resistencia a la propagación del incendio y reducida emisión de gases tóxicos y corrosivos.</a:t>
            </a:r>
          </a:p>
          <a:p>
            <a:pPr marL="0" indent="0" algn="just">
              <a:buNone/>
            </a:pPr>
            <a:r>
              <a:rPr lang="es-HN" altLang="es-HN" sz="2200" dirty="0">
                <a:latin typeface="Bookman Old Style" panose="02050604050505020204" pitchFamily="18" charset="0"/>
              </a:rPr>
              <a:t> </a:t>
            </a:r>
          </a:p>
          <a:p>
            <a:pPr marL="0" indent="0" algn="just">
              <a:buNone/>
            </a:pPr>
            <a:r>
              <a:rPr lang="es-HN" altLang="es-HN" sz="2200" dirty="0">
                <a:latin typeface="Bookman Old Style" panose="02050604050505020204" pitchFamily="18" charset="0"/>
              </a:rPr>
              <a:t>La temperatura de funcionamiento normal de este aislante es de 70 °C y de 160 °C en cortocircuito y durante no mas de 5 segundos. </a:t>
            </a:r>
          </a:p>
        </p:txBody>
      </p:sp>
    </p:spTree>
    <p:extLst>
      <p:ext uri="{BB962C8B-B14F-4D97-AF65-F5344CB8AC3E}">
        <p14:creationId xmlns:p14="http://schemas.microsoft.com/office/powerpoint/2010/main" val="158582322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Rot="1" noChangeArrowheads="1"/>
          </p:cNvSpPr>
          <p:nvPr>
            <p:ph idx="1"/>
          </p:nvPr>
        </p:nvSpPr>
        <p:spPr>
          <a:xfrm>
            <a:off x="446183" y="1401896"/>
            <a:ext cx="8229600" cy="3687896"/>
          </a:xfrm>
        </p:spPr>
        <p:txBody>
          <a:bodyPr/>
          <a:lstStyle/>
          <a:p>
            <a:pPr marL="0" indent="0" algn="just">
              <a:buNone/>
            </a:pPr>
            <a:r>
              <a:rPr lang="es-HN" altLang="es-HN" sz="2200" u="sng" dirty="0">
                <a:latin typeface="Bookman Old Style" panose="02050604050505020204" pitchFamily="18" charset="0"/>
              </a:rPr>
              <a:t>Polietileno reticulado (XLPE): </a:t>
            </a:r>
            <a:r>
              <a:rPr lang="es-HN" altLang="es-HN" sz="2200" dirty="0">
                <a:latin typeface="Bookman Old Style" panose="02050604050505020204" pitchFamily="18" charset="0"/>
              </a:rPr>
              <a:t>Material termoestable (una vez reticulado no se ablanda con el calor) presenta mejores características eléctricas y térmicas que el PVC por lo que se lo utiliza en la construcción de cables de baja, media y alta tensión. </a:t>
            </a:r>
          </a:p>
          <a:p>
            <a:pPr marL="0" indent="0" algn="just">
              <a:buNone/>
            </a:pPr>
            <a:endParaRPr lang="es-HN" altLang="es-HN" sz="2200" dirty="0">
              <a:latin typeface="Bookman Old Style" panose="02050604050505020204" pitchFamily="18" charset="0"/>
            </a:endParaRPr>
          </a:p>
          <a:p>
            <a:pPr marL="0" indent="0" algn="just">
              <a:buNone/>
            </a:pPr>
            <a:r>
              <a:rPr lang="es-HN" altLang="es-HN" sz="2200" dirty="0">
                <a:latin typeface="Bookman Old Style" panose="02050604050505020204" pitchFamily="18" charset="0"/>
              </a:rPr>
              <a:t>La ausencia de halógenos en su composición hace que los gases, producto de su eventual combustión no sean corrosivos.</a:t>
            </a:r>
          </a:p>
        </p:txBody>
      </p:sp>
    </p:spTree>
    <p:extLst>
      <p:ext uri="{BB962C8B-B14F-4D97-AF65-F5344CB8AC3E}">
        <p14:creationId xmlns:p14="http://schemas.microsoft.com/office/powerpoint/2010/main" val="18834356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algn="l"/>
            <a:r>
              <a:rPr lang="es-MX" altLang="es-HN" sz="2600" u="sng" dirty="0">
                <a:latin typeface="Bookman Old Style" panose="02050604050505020204" pitchFamily="18" charset="0"/>
              </a:rPr>
              <a:t>LOS TIPOS DE ASILAMIENTOS</a:t>
            </a:r>
            <a:endParaRPr lang="es-ES" altLang="es-HN" sz="2600" u="sng" dirty="0">
              <a:latin typeface="Bookman Old Style" panose="02050604050505020204" pitchFamily="18" charset="0"/>
            </a:endParaRPr>
          </a:p>
        </p:txBody>
      </p:sp>
      <p:sp>
        <p:nvSpPr>
          <p:cNvPr id="23555" name="Rectangle 3"/>
          <p:cNvSpPr>
            <a:spLocks noGrp="1" noRot="1" noChangeArrowheads="1"/>
          </p:cNvSpPr>
          <p:nvPr>
            <p:ph idx="1"/>
          </p:nvPr>
        </p:nvSpPr>
        <p:spPr>
          <a:xfrm>
            <a:off x="457200" y="1600200"/>
            <a:ext cx="7893586" cy="3996369"/>
          </a:xfrm>
        </p:spPr>
        <p:txBody>
          <a:bodyPr/>
          <a:lstStyle/>
          <a:p>
            <a:pPr algn="just">
              <a:lnSpc>
                <a:spcPct val="90000"/>
              </a:lnSpc>
            </a:pPr>
            <a:r>
              <a:rPr lang="es-ES" altLang="es-HN" sz="2600" dirty="0">
                <a:latin typeface="Bookman Old Style" panose="02050604050505020204" pitchFamily="18" charset="0"/>
              </a:rPr>
              <a:t>Si el diseño del conductor no consulta otro tipo de protección se le denomina aislamiento integral. Porque el aislamiento cumple su función y la de revestimiento a la vez.</a:t>
            </a:r>
          </a:p>
          <a:p>
            <a:pPr algn="just">
              <a:lnSpc>
                <a:spcPct val="90000"/>
              </a:lnSpc>
            </a:pPr>
            <a:endParaRPr lang="es-ES" altLang="es-HN" sz="2600" dirty="0">
              <a:latin typeface="Bookman Old Style" panose="02050604050505020204" pitchFamily="18" charset="0"/>
            </a:endParaRPr>
          </a:p>
          <a:p>
            <a:pPr algn="just">
              <a:lnSpc>
                <a:spcPct val="90000"/>
              </a:lnSpc>
            </a:pPr>
            <a:r>
              <a:rPr lang="es-ES" altLang="es-HN" sz="2600" dirty="0">
                <a:latin typeface="Bookman Old Style" panose="02050604050505020204" pitchFamily="18" charset="0"/>
              </a:rPr>
              <a:t>Cuando los conductores tienen otra protección polimérica sobre la aislamiento, esta última se llama revestimiento,    chaqueta o cubierta.</a:t>
            </a:r>
          </a:p>
        </p:txBody>
      </p:sp>
    </p:spTree>
    <p:extLst>
      <p:ext uri="{BB962C8B-B14F-4D97-AF65-F5344CB8AC3E}">
        <p14:creationId xmlns:p14="http://schemas.microsoft.com/office/powerpoint/2010/main" val="6680633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algn="l"/>
            <a:r>
              <a:rPr lang="es-ES" altLang="es-HN" sz="2600" u="sng" dirty="0">
                <a:latin typeface="Bookman Old Style" panose="02050604050505020204" pitchFamily="18" charset="0"/>
              </a:rPr>
              <a:t>LAS CUBIERTAS PROTECTORAS</a:t>
            </a:r>
          </a:p>
        </p:txBody>
      </p:sp>
      <p:sp>
        <p:nvSpPr>
          <p:cNvPr id="21507" name="Rectangle 3"/>
          <p:cNvSpPr>
            <a:spLocks noGrp="1" noRot="1" noChangeArrowheads="1"/>
          </p:cNvSpPr>
          <p:nvPr>
            <p:ph idx="1"/>
          </p:nvPr>
        </p:nvSpPr>
        <p:spPr>
          <a:xfrm>
            <a:off x="457200" y="1417638"/>
            <a:ext cx="8229600" cy="4525963"/>
          </a:xfrm>
        </p:spPr>
        <p:txBody>
          <a:bodyPr rtlCol="0">
            <a:normAutofit/>
          </a:bodyPr>
          <a:lstStyle/>
          <a:p>
            <a:pPr marL="0" indent="0" algn="just" fontAlgn="auto">
              <a:lnSpc>
                <a:spcPct val="90000"/>
              </a:lnSpc>
              <a:spcAft>
                <a:spcPts val="0"/>
              </a:spcAft>
              <a:buNone/>
              <a:defRPr/>
            </a:pPr>
            <a:r>
              <a:rPr lang="es-ES" sz="2600" dirty="0">
                <a:solidFill>
                  <a:schemeClr val="tx1">
                    <a:lumMod val="75000"/>
                    <a:lumOff val="25000"/>
                  </a:schemeClr>
                </a:solidFill>
                <a:latin typeface="Bookman Old Style" panose="02050604050505020204" pitchFamily="18" charset="0"/>
              </a:rPr>
              <a:t>El objetivo fundamental de esta parte de un conductor es proteger la integridad del aislamiento y del alma conductora. Contra daños mecánicos, tales como raspaduras, golpes, etc.</a:t>
            </a:r>
          </a:p>
          <a:p>
            <a:pPr algn="just" fontAlgn="auto">
              <a:lnSpc>
                <a:spcPct val="90000"/>
              </a:lnSpc>
              <a:spcAft>
                <a:spcPts val="0"/>
              </a:spcAft>
              <a:defRPr/>
            </a:pPr>
            <a:endParaRPr lang="es-ES" sz="2600" dirty="0">
              <a:solidFill>
                <a:schemeClr val="tx1">
                  <a:lumMod val="75000"/>
                  <a:lumOff val="25000"/>
                </a:schemeClr>
              </a:solidFill>
              <a:latin typeface="Bookman Old Style" panose="02050604050505020204" pitchFamily="18" charset="0"/>
            </a:endParaRPr>
          </a:p>
          <a:p>
            <a:pPr marL="0" indent="0" algn="just" fontAlgn="auto">
              <a:lnSpc>
                <a:spcPct val="90000"/>
              </a:lnSpc>
              <a:spcAft>
                <a:spcPts val="0"/>
              </a:spcAft>
              <a:buNone/>
              <a:defRPr/>
            </a:pPr>
            <a:r>
              <a:rPr lang="es-ES" sz="2600" dirty="0">
                <a:solidFill>
                  <a:schemeClr val="tx1">
                    <a:lumMod val="75000"/>
                    <a:lumOff val="25000"/>
                  </a:schemeClr>
                </a:solidFill>
                <a:latin typeface="Bookman Old Style" panose="02050604050505020204" pitchFamily="18" charset="0"/>
              </a:rPr>
              <a:t>Si las protecciones mecánicas son de acero, latón u otro material resistente, a ésta se le denomina «armadura». La «armadura» puede ser de cinta, alambre o alambres trenzados.</a:t>
            </a:r>
          </a:p>
        </p:txBody>
      </p:sp>
    </p:spTree>
    <p:extLst>
      <p:ext uri="{BB962C8B-B14F-4D97-AF65-F5344CB8AC3E}">
        <p14:creationId xmlns:p14="http://schemas.microsoft.com/office/powerpoint/2010/main" val="24004791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algn="l"/>
            <a:r>
              <a:rPr lang="es-MX" altLang="es-HN" sz="2600" u="sng" dirty="0">
                <a:latin typeface="Bookman Old Style" panose="02050604050505020204" pitchFamily="18" charset="0"/>
              </a:rPr>
              <a:t>OTRAS CUBIERTAS PROTECTORAS</a:t>
            </a:r>
            <a:endParaRPr lang="es-ES" altLang="es-HN" sz="2600" u="sng" dirty="0">
              <a:latin typeface="Bookman Old Style" panose="02050604050505020204" pitchFamily="18" charset="0"/>
            </a:endParaRPr>
          </a:p>
        </p:txBody>
      </p:sp>
      <p:sp>
        <p:nvSpPr>
          <p:cNvPr id="25603" name="Rectangle 3"/>
          <p:cNvSpPr>
            <a:spLocks noGrp="1" noRot="1" noChangeArrowheads="1"/>
          </p:cNvSpPr>
          <p:nvPr>
            <p:ph idx="1"/>
          </p:nvPr>
        </p:nvSpPr>
        <p:spPr/>
        <p:txBody>
          <a:bodyPr/>
          <a:lstStyle/>
          <a:p>
            <a:pPr marL="0" indent="0">
              <a:buNone/>
            </a:pPr>
            <a:r>
              <a:rPr lang="es-ES" altLang="es-HN" sz="2600" dirty="0">
                <a:latin typeface="Bookman Old Style" panose="02050604050505020204" pitchFamily="18" charset="0"/>
              </a:rPr>
              <a:t>Los conductores también pueden estar dotados de una protección de tipo eléctrico formado por cintas de aluminio o cobre. </a:t>
            </a:r>
          </a:p>
          <a:p>
            <a:endParaRPr lang="es-ES" altLang="es-HN" sz="2600" dirty="0">
              <a:latin typeface="Bookman Old Style" panose="02050604050505020204" pitchFamily="18" charset="0"/>
            </a:endParaRPr>
          </a:p>
          <a:p>
            <a:pPr marL="0" indent="0">
              <a:buNone/>
            </a:pPr>
            <a:r>
              <a:rPr lang="es-ES" altLang="es-HN" sz="2600" dirty="0">
                <a:latin typeface="Bookman Old Style" panose="02050604050505020204" pitchFamily="18" charset="0"/>
              </a:rPr>
              <a:t>En el caso que la protección, en vez de cinta esté constituida por alambres de cobre, se le denomina «pantalla» o «blindaje».</a:t>
            </a:r>
          </a:p>
        </p:txBody>
      </p:sp>
    </p:spTree>
    <p:extLst>
      <p:ext uri="{BB962C8B-B14F-4D97-AF65-F5344CB8AC3E}">
        <p14:creationId xmlns:p14="http://schemas.microsoft.com/office/powerpoint/2010/main" val="24826100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15"/>
          <p:cNvGrpSpPr/>
          <p:nvPr/>
        </p:nvGrpSpPr>
        <p:grpSpPr>
          <a:xfrm>
            <a:off x="890236" y="1602684"/>
            <a:ext cx="7362875" cy="3676170"/>
            <a:chOff x="863141" y="2261566"/>
            <a:chExt cx="7362875" cy="3676170"/>
          </a:xfrm>
        </p:grpSpPr>
        <p:sp>
          <p:nvSpPr>
            <p:cNvPr id="8" name="object 8"/>
            <p:cNvSpPr/>
            <p:nvPr/>
          </p:nvSpPr>
          <p:spPr>
            <a:xfrm>
              <a:off x="863141" y="2261566"/>
              <a:ext cx="1694029" cy="1643205"/>
            </a:xfrm>
            <a:prstGeom prst="rect">
              <a:avLst/>
            </a:prstGeom>
            <a:blipFill>
              <a:blip r:embed="rId2" cstate="print"/>
              <a:stretch>
                <a:fillRect/>
              </a:stretch>
            </a:blipFill>
          </p:spPr>
          <p:txBody>
            <a:bodyPr wrap="square" lIns="0" tIns="0" rIns="0" bIns="0" rtlCol="0">
              <a:noAutofit/>
            </a:bodyPr>
            <a:lstStyle/>
            <a:p>
              <a:endParaRPr sz="1539"/>
            </a:p>
          </p:txBody>
        </p:sp>
        <p:sp>
          <p:nvSpPr>
            <p:cNvPr id="9" name="object 9"/>
            <p:cNvSpPr/>
            <p:nvPr/>
          </p:nvSpPr>
          <p:spPr>
            <a:xfrm>
              <a:off x="2687597" y="2326725"/>
              <a:ext cx="1694029" cy="1643205"/>
            </a:xfrm>
            <a:prstGeom prst="rect">
              <a:avLst/>
            </a:prstGeom>
            <a:blipFill>
              <a:blip r:embed="rId3" cstate="print"/>
              <a:stretch>
                <a:fillRect/>
              </a:stretch>
            </a:blipFill>
          </p:spPr>
          <p:txBody>
            <a:bodyPr wrap="square" lIns="0" tIns="0" rIns="0" bIns="0" rtlCol="0">
              <a:noAutofit/>
            </a:bodyPr>
            <a:lstStyle/>
            <a:p>
              <a:endParaRPr sz="1539"/>
            </a:p>
          </p:txBody>
        </p:sp>
        <p:sp>
          <p:nvSpPr>
            <p:cNvPr id="10" name="object 10"/>
            <p:cNvSpPr/>
            <p:nvPr/>
          </p:nvSpPr>
          <p:spPr>
            <a:xfrm>
              <a:off x="4512053" y="2326725"/>
              <a:ext cx="1694029" cy="1645811"/>
            </a:xfrm>
            <a:prstGeom prst="rect">
              <a:avLst/>
            </a:prstGeom>
            <a:blipFill>
              <a:blip r:embed="rId4" cstate="print"/>
              <a:stretch>
                <a:fillRect/>
              </a:stretch>
            </a:blipFill>
          </p:spPr>
          <p:txBody>
            <a:bodyPr wrap="square" lIns="0" tIns="0" rIns="0" bIns="0" rtlCol="0">
              <a:noAutofit/>
            </a:bodyPr>
            <a:lstStyle/>
            <a:p>
              <a:endParaRPr sz="1539"/>
            </a:p>
          </p:txBody>
        </p:sp>
        <p:sp>
          <p:nvSpPr>
            <p:cNvPr id="11" name="object 11"/>
            <p:cNvSpPr/>
            <p:nvPr/>
          </p:nvSpPr>
          <p:spPr>
            <a:xfrm>
              <a:off x="1058618" y="4480885"/>
              <a:ext cx="1498552" cy="1454243"/>
            </a:xfrm>
            <a:prstGeom prst="rect">
              <a:avLst/>
            </a:prstGeom>
            <a:blipFill>
              <a:blip r:embed="rId5" cstate="print"/>
              <a:stretch>
                <a:fillRect/>
              </a:stretch>
            </a:blipFill>
          </p:spPr>
          <p:txBody>
            <a:bodyPr wrap="square" lIns="0" tIns="0" rIns="0" bIns="0" rtlCol="0">
              <a:noAutofit/>
            </a:bodyPr>
            <a:lstStyle/>
            <a:p>
              <a:endParaRPr sz="1539"/>
            </a:p>
          </p:txBody>
        </p:sp>
        <p:sp>
          <p:nvSpPr>
            <p:cNvPr id="12" name="object 12"/>
            <p:cNvSpPr/>
            <p:nvPr/>
          </p:nvSpPr>
          <p:spPr>
            <a:xfrm>
              <a:off x="2883074" y="4411818"/>
              <a:ext cx="1563711" cy="1518099"/>
            </a:xfrm>
            <a:prstGeom prst="rect">
              <a:avLst/>
            </a:prstGeom>
            <a:blipFill>
              <a:blip r:embed="rId6" cstate="print"/>
              <a:stretch>
                <a:fillRect/>
              </a:stretch>
            </a:blipFill>
          </p:spPr>
          <p:txBody>
            <a:bodyPr wrap="square" lIns="0" tIns="0" rIns="0" bIns="0" rtlCol="0">
              <a:noAutofit/>
            </a:bodyPr>
            <a:lstStyle/>
            <a:p>
              <a:endParaRPr sz="1539"/>
            </a:p>
          </p:txBody>
        </p:sp>
        <p:sp>
          <p:nvSpPr>
            <p:cNvPr id="13" name="object 13"/>
            <p:cNvSpPr/>
            <p:nvPr/>
          </p:nvSpPr>
          <p:spPr>
            <a:xfrm>
              <a:off x="4772690" y="4482189"/>
              <a:ext cx="1498552" cy="1455547"/>
            </a:xfrm>
            <a:prstGeom prst="rect">
              <a:avLst/>
            </a:prstGeom>
            <a:blipFill>
              <a:blip r:embed="rId7" cstate="print"/>
              <a:stretch>
                <a:fillRect/>
              </a:stretch>
            </a:blipFill>
          </p:spPr>
          <p:txBody>
            <a:bodyPr wrap="square" lIns="0" tIns="0" rIns="0" bIns="0" rtlCol="0">
              <a:noAutofit/>
            </a:bodyPr>
            <a:lstStyle/>
            <a:p>
              <a:endParaRPr sz="1539"/>
            </a:p>
          </p:txBody>
        </p:sp>
        <p:sp>
          <p:nvSpPr>
            <p:cNvPr id="14" name="object 14"/>
            <p:cNvSpPr/>
            <p:nvPr/>
          </p:nvSpPr>
          <p:spPr>
            <a:xfrm>
              <a:off x="6401669" y="2261566"/>
              <a:ext cx="1824347" cy="1769614"/>
            </a:xfrm>
            <a:prstGeom prst="rect">
              <a:avLst/>
            </a:prstGeom>
            <a:blipFill>
              <a:blip r:embed="rId8" cstate="print"/>
              <a:stretch>
                <a:fillRect/>
              </a:stretch>
            </a:blipFill>
          </p:spPr>
          <p:txBody>
            <a:bodyPr wrap="square" lIns="0" tIns="0" rIns="0" bIns="0" rtlCol="0">
              <a:noAutofit/>
            </a:bodyPr>
            <a:lstStyle/>
            <a:p>
              <a:endParaRPr sz="1539"/>
            </a:p>
          </p:txBody>
        </p:sp>
        <p:sp>
          <p:nvSpPr>
            <p:cNvPr id="15" name="object 15"/>
            <p:cNvSpPr/>
            <p:nvPr/>
          </p:nvSpPr>
          <p:spPr>
            <a:xfrm>
              <a:off x="6531987" y="4476976"/>
              <a:ext cx="1498552" cy="1454243"/>
            </a:xfrm>
            <a:prstGeom prst="rect">
              <a:avLst/>
            </a:prstGeom>
            <a:blipFill>
              <a:blip r:embed="rId9" cstate="print"/>
              <a:stretch>
                <a:fillRect/>
              </a:stretch>
            </a:blipFill>
          </p:spPr>
          <p:txBody>
            <a:bodyPr wrap="square" lIns="0" tIns="0" rIns="0" bIns="0" rtlCol="0">
              <a:noAutofit/>
            </a:bodyPr>
            <a:lstStyle/>
            <a:p>
              <a:endParaRPr sz="1539"/>
            </a:p>
          </p:txBody>
        </p:sp>
      </p:grpSp>
      <p:sp>
        <p:nvSpPr>
          <p:cNvPr id="18" name="object 18"/>
          <p:cNvSpPr/>
          <p:nvPr/>
        </p:nvSpPr>
        <p:spPr>
          <a:xfrm>
            <a:off x="667663" y="1479656"/>
            <a:ext cx="7819097" cy="0"/>
          </a:xfrm>
          <a:custGeom>
            <a:avLst/>
            <a:gdLst/>
            <a:ahLst/>
            <a:cxnLst/>
            <a:rect l="l" t="t" r="r" b="b"/>
            <a:pathLst>
              <a:path w="9144000">
                <a:moveTo>
                  <a:pt x="0" y="0"/>
                </a:moveTo>
                <a:lnTo>
                  <a:pt x="9144000" y="0"/>
                </a:lnTo>
              </a:path>
            </a:pathLst>
          </a:custGeom>
          <a:ln w="9144">
            <a:solidFill>
              <a:srgbClr val="FF0000"/>
            </a:solidFill>
          </a:ln>
        </p:spPr>
        <p:txBody>
          <a:bodyPr wrap="square" lIns="0" tIns="0" rIns="0" bIns="0" rtlCol="0">
            <a:noAutofit/>
          </a:bodyPr>
          <a:lstStyle/>
          <a:p>
            <a:endParaRPr sz="1539"/>
          </a:p>
        </p:txBody>
      </p:sp>
      <p:sp>
        <p:nvSpPr>
          <p:cNvPr id="21" name="object 21"/>
          <p:cNvSpPr txBox="1"/>
          <p:nvPr/>
        </p:nvSpPr>
        <p:spPr>
          <a:xfrm>
            <a:off x="1391582" y="754206"/>
            <a:ext cx="7829957" cy="754385"/>
          </a:xfrm>
          <a:prstGeom prst="rect">
            <a:avLst/>
          </a:prstGeom>
        </p:spPr>
        <p:txBody>
          <a:bodyPr wrap="square" lIns="0" tIns="0" rIns="0" bIns="0" rtlCol="0">
            <a:noAutofit/>
          </a:bodyPr>
          <a:lstStyle/>
          <a:p>
            <a:pPr marR="10860">
              <a:lnSpc>
                <a:spcPts val="855"/>
              </a:lnSpc>
            </a:pPr>
            <a:endParaRPr sz="600" dirty="0">
              <a:latin typeface="Bookman Old Style" panose="02050604050505020204" pitchFamily="18" charset="0"/>
            </a:endParaRPr>
          </a:p>
          <a:p>
            <a:pPr marL="430047">
              <a:lnSpc>
                <a:spcPct val="95825"/>
              </a:lnSpc>
              <a:spcBef>
                <a:spcPts val="935"/>
              </a:spcBef>
              <a:tabLst>
                <a:tab pos="4278749" algn="l"/>
              </a:tabLst>
            </a:pPr>
            <a:r>
              <a:rPr sz="2800" spc="-12" dirty="0">
                <a:latin typeface="Bookman Old Style" panose="02050604050505020204" pitchFamily="18" charset="0"/>
                <a:cs typeface="Arial"/>
              </a:rPr>
              <a:t>C</a:t>
            </a:r>
            <a:r>
              <a:rPr sz="2800" spc="-16" dirty="0">
                <a:latin typeface="Bookman Old Style" panose="02050604050505020204" pitchFamily="18" charset="0"/>
                <a:cs typeface="Arial"/>
              </a:rPr>
              <a:t>O</a:t>
            </a:r>
            <a:r>
              <a:rPr sz="2800" spc="-12" dirty="0">
                <a:latin typeface="Bookman Old Style" panose="02050604050505020204" pitchFamily="18" charset="0"/>
                <a:cs typeface="Arial"/>
              </a:rPr>
              <a:t>NDUC</a:t>
            </a:r>
            <a:r>
              <a:rPr sz="2800" spc="-25" dirty="0">
                <a:latin typeface="Bookman Old Style" panose="02050604050505020204" pitchFamily="18" charset="0"/>
                <a:cs typeface="Arial"/>
              </a:rPr>
              <a:t>T</a:t>
            </a:r>
            <a:r>
              <a:rPr sz="2800" spc="-12" dirty="0">
                <a:latin typeface="Bookman Old Style" panose="02050604050505020204" pitchFamily="18" charset="0"/>
                <a:cs typeface="Arial"/>
              </a:rPr>
              <a:t>OR</a:t>
            </a:r>
            <a:r>
              <a:rPr sz="2800" spc="-8" dirty="0">
                <a:latin typeface="Bookman Old Style" panose="02050604050505020204" pitchFamily="18" charset="0"/>
                <a:cs typeface="Arial"/>
              </a:rPr>
              <a:t>E</a:t>
            </a:r>
            <a:r>
              <a:rPr sz="2800" dirty="0">
                <a:latin typeface="Bookman Old Style" panose="02050604050505020204" pitchFamily="18" charset="0"/>
                <a:cs typeface="Arial"/>
              </a:rPr>
              <a:t>S</a:t>
            </a:r>
            <a:r>
              <a:rPr lang="es-HN" sz="2800" dirty="0">
                <a:latin typeface="Bookman Old Style" panose="02050604050505020204" pitchFamily="18" charset="0"/>
                <a:cs typeface="Arial"/>
              </a:rPr>
              <a:t> </a:t>
            </a:r>
            <a:r>
              <a:rPr sz="2800" spc="-29" dirty="0">
                <a:latin typeface="Bookman Old Style" panose="02050604050505020204" pitchFamily="18" charset="0"/>
                <a:cs typeface="Arial"/>
              </a:rPr>
              <a:t>E</a:t>
            </a:r>
            <a:r>
              <a:rPr sz="2800" spc="70" dirty="0">
                <a:latin typeface="Bookman Old Style" panose="02050604050505020204" pitchFamily="18" charset="0"/>
                <a:cs typeface="Arial"/>
              </a:rPr>
              <a:t>L</a:t>
            </a:r>
            <a:r>
              <a:rPr sz="2800" spc="91" dirty="0">
                <a:latin typeface="Bookman Old Style" panose="02050604050505020204" pitchFamily="18" charset="0"/>
                <a:cs typeface="Arial"/>
              </a:rPr>
              <a:t>É</a:t>
            </a:r>
            <a:r>
              <a:rPr sz="2800" spc="-38" dirty="0">
                <a:latin typeface="Bookman Old Style" panose="02050604050505020204" pitchFamily="18" charset="0"/>
                <a:cs typeface="Arial"/>
              </a:rPr>
              <a:t>CT</a:t>
            </a:r>
            <a:r>
              <a:rPr sz="2800" spc="-48" dirty="0">
                <a:latin typeface="Bookman Old Style" panose="02050604050505020204" pitchFamily="18" charset="0"/>
                <a:cs typeface="Arial"/>
              </a:rPr>
              <a:t>R</a:t>
            </a:r>
            <a:r>
              <a:rPr sz="2800" spc="-15" dirty="0">
                <a:latin typeface="Bookman Old Style" panose="02050604050505020204" pitchFamily="18" charset="0"/>
                <a:cs typeface="Arial"/>
              </a:rPr>
              <a:t>I</a:t>
            </a:r>
            <a:r>
              <a:rPr sz="2800" spc="-39" dirty="0">
                <a:latin typeface="Bookman Old Style" panose="02050604050505020204" pitchFamily="18" charset="0"/>
                <a:cs typeface="Arial"/>
              </a:rPr>
              <a:t>C</a:t>
            </a:r>
            <a:r>
              <a:rPr sz="2800" spc="-46" dirty="0">
                <a:latin typeface="Bookman Old Style" panose="02050604050505020204" pitchFamily="18" charset="0"/>
                <a:cs typeface="Arial"/>
              </a:rPr>
              <a:t>O</a:t>
            </a:r>
            <a:r>
              <a:rPr sz="2800" dirty="0">
                <a:latin typeface="Bookman Old Style" panose="02050604050505020204" pitchFamily="18" charset="0"/>
                <a:cs typeface="Arial"/>
              </a:rPr>
              <a:t>S</a:t>
            </a:r>
          </a:p>
        </p:txBody>
      </p:sp>
    </p:spTree>
    <p:extLst>
      <p:ext uri="{BB962C8B-B14F-4D97-AF65-F5344CB8AC3E}">
        <p14:creationId xmlns:p14="http://schemas.microsoft.com/office/powerpoint/2010/main" val="366050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algn="l"/>
            <a:r>
              <a:rPr lang="es-HN" altLang="es-HN" sz="2400" u="sng" dirty="0">
                <a:latin typeface="Bookman Old Style" panose="02050604050505020204" pitchFamily="18" charset="0"/>
              </a:rPr>
              <a:t>TIPOS DE AISLAMIENTO DE CABLES ELÉCTRICOS</a:t>
            </a:r>
            <a:endParaRPr lang="es-ES" altLang="es-HN" sz="2400" u="sng" dirty="0">
              <a:latin typeface="Bookman Old Style" panose="02050604050505020204" pitchFamily="18" charset="0"/>
            </a:endParaRPr>
          </a:p>
        </p:txBody>
      </p:sp>
      <p:sp>
        <p:nvSpPr>
          <p:cNvPr id="25603" name="Rectangle 3"/>
          <p:cNvSpPr>
            <a:spLocks noGrp="1" noRot="1" noChangeArrowheads="1"/>
          </p:cNvSpPr>
          <p:nvPr>
            <p:ph idx="1"/>
          </p:nvPr>
        </p:nvSpPr>
        <p:spPr>
          <a:xfrm>
            <a:off x="457200" y="1236644"/>
            <a:ext cx="8229600" cy="4525963"/>
          </a:xfrm>
        </p:spPr>
        <p:txBody>
          <a:bodyPr/>
          <a:lstStyle/>
          <a:p>
            <a:pPr marL="0" indent="0">
              <a:buNone/>
            </a:pPr>
            <a:r>
              <a:rPr lang="es-HN" altLang="es-HN" sz="2000" dirty="0">
                <a:latin typeface="Bookman Old Style" panose="02050604050505020204" pitchFamily="18" charset="0"/>
              </a:rPr>
              <a:t>Recordamos que casi todos los cables tienen una capa de recubrimiento o aislamiento para prevenir que entren en contacto unos con otros y provoquen un cortocircuito.</a:t>
            </a:r>
          </a:p>
          <a:p>
            <a:pPr marL="0" indent="0">
              <a:buNone/>
            </a:pPr>
            <a:endParaRPr lang="es-HN" altLang="es-HN" sz="2000" dirty="0">
              <a:latin typeface="Bookman Old Style" panose="02050604050505020204" pitchFamily="18" charset="0"/>
            </a:endParaRPr>
          </a:p>
          <a:p>
            <a:pPr marL="0" indent="0">
              <a:buNone/>
            </a:pPr>
            <a:r>
              <a:rPr lang="es-HN" altLang="es-HN" sz="2000" dirty="0">
                <a:latin typeface="Bookman Old Style" panose="02050604050505020204" pitchFamily="18" charset="0"/>
              </a:rPr>
              <a:t>TERMOPLÁSTICOS</a:t>
            </a:r>
          </a:p>
          <a:p>
            <a:r>
              <a:rPr lang="es-HN" altLang="es-HN" sz="2000" dirty="0">
                <a:latin typeface="Bookman Old Style" panose="02050604050505020204" pitchFamily="18" charset="0"/>
              </a:rPr>
              <a:t>Policloruro de Vinilo (PVC)</a:t>
            </a:r>
          </a:p>
          <a:p>
            <a:r>
              <a:rPr lang="es-HN" altLang="es-HN" sz="2000" dirty="0">
                <a:latin typeface="Bookman Old Style" panose="02050604050505020204" pitchFamily="18" charset="0"/>
              </a:rPr>
              <a:t>Polietileno (PE)</a:t>
            </a:r>
          </a:p>
          <a:p>
            <a:endParaRPr lang="es-HN" altLang="es-HN" sz="2000" dirty="0">
              <a:latin typeface="Bookman Old Style" panose="02050604050505020204" pitchFamily="18" charset="0"/>
            </a:endParaRPr>
          </a:p>
          <a:p>
            <a:pPr marL="0" indent="0">
              <a:buNone/>
            </a:pPr>
            <a:r>
              <a:rPr lang="es-HN" altLang="es-HN" sz="2000" dirty="0">
                <a:latin typeface="Bookman Old Style" panose="02050604050505020204" pitchFamily="18" charset="0"/>
              </a:rPr>
              <a:t>TERMOFIJOS</a:t>
            </a:r>
          </a:p>
          <a:p>
            <a:r>
              <a:rPr lang="es-HN" altLang="es-HN" sz="2000" dirty="0">
                <a:latin typeface="Bookman Old Style" panose="02050604050505020204" pitchFamily="18" charset="0"/>
              </a:rPr>
              <a:t>Polietileno de Cadena Cruzada (XLPE)</a:t>
            </a:r>
          </a:p>
          <a:p>
            <a:r>
              <a:rPr lang="es-HN" altLang="es-HN" sz="2000" dirty="0">
                <a:latin typeface="Bookman Old Style" panose="02050604050505020204" pitchFamily="18" charset="0"/>
              </a:rPr>
              <a:t>Etileno </a:t>
            </a:r>
            <a:r>
              <a:rPr lang="es-HN" altLang="es-HN" sz="2000" dirty="0" err="1">
                <a:latin typeface="Bookman Old Style" panose="02050604050505020204" pitchFamily="18" charset="0"/>
              </a:rPr>
              <a:t>Propileno</a:t>
            </a:r>
            <a:r>
              <a:rPr lang="es-HN" altLang="es-HN" sz="2000" dirty="0">
                <a:latin typeface="Bookman Old Style" panose="02050604050505020204" pitchFamily="18" charset="0"/>
              </a:rPr>
              <a:t> (EP o EPR)</a:t>
            </a:r>
          </a:p>
          <a:p>
            <a:pPr marL="0" indent="0">
              <a:buNone/>
            </a:pPr>
            <a:endParaRPr lang="es-HN" altLang="es-HN" sz="2000" dirty="0">
              <a:latin typeface="Bookman Old Style" panose="02050604050505020204" pitchFamily="18" charset="0"/>
            </a:endParaRPr>
          </a:p>
          <a:p>
            <a:pPr marL="0" indent="0">
              <a:buNone/>
            </a:pPr>
            <a:endParaRPr lang="es-HN" dirty="0"/>
          </a:p>
        </p:txBody>
      </p:sp>
    </p:spTree>
    <p:extLst>
      <p:ext uri="{BB962C8B-B14F-4D97-AF65-F5344CB8AC3E}">
        <p14:creationId xmlns:p14="http://schemas.microsoft.com/office/powerpoint/2010/main" val="394402419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Rot="1" noChangeArrowheads="1"/>
          </p:cNvSpPr>
          <p:nvPr>
            <p:ph idx="1"/>
          </p:nvPr>
        </p:nvSpPr>
        <p:spPr>
          <a:xfrm>
            <a:off x="457200" y="396607"/>
            <a:ext cx="8229600" cy="5366000"/>
          </a:xfrm>
        </p:spPr>
        <p:txBody>
          <a:bodyPr/>
          <a:lstStyle/>
          <a:p>
            <a:pPr marL="0" indent="0">
              <a:buNone/>
            </a:pPr>
            <a:r>
              <a:rPr lang="es-HN" altLang="es-HN" sz="2000" dirty="0">
                <a:latin typeface="Bookman Old Style" panose="02050604050505020204" pitchFamily="18" charset="0"/>
              </a:rPr>
              <a:t>Se puede identificar el tipo de aislamiento que tiene un cable en las inscripciones que aparecen sobre el, son abreviaciones del ingles. Los cables que se utilizan para instalaciones en viviendas y oficinas son: THN, THW, THHW y THWN.</a:t>
            </a:r>
          </a:p>
          <a:p>
            <a:pPr marL="0" indent="0">
              <a:buNone/>
            </a:pPr>
            <a:endParaRPr lang="es-HN" altLang="es-HN" sz="2000" dirty="0">
              <a:latin typeface="Bookman Old Style" panose="02050604050505020204" pitchFamily="18" charset="0"/>
            </a:endParaRPr>
          </a:p>
          <a:p>
            <a:pPr marL="0" indent="0">
              <a:buNone/>
            </a:pPr>
            <a:r>
              <a:rPr lang="es-HN" altLang="es-HN" sz="1200" dirty="0">
                <a:latin typeface="Bookman Old Style" panose="02050604050505020204" pitchFamily="18" charset="0"/>
              </a:rPr>
              <a:t>T (</a:t>
            </a:r>
            <a:r>
              <a:rPr lang="es-HN" altLang="es-HN" sz="1200" dirty="0" err="1">
                <a:latin typeface="Bookman Old Style" panose="02050604050505020204" pitchFamily="18" charset="0"/>
              </a:rPr>
              <a:t>Thermoplastic</a:t>
            </a:r>
            <a:r>
              <a:rPr lang="es-HN" altLang="es-HN" sz="1200" dirty="0">
                <a:latin typeface="Bookman Old Style" panose="02050604050505020204" pitchFamily="18" charset="0"/>
              </a:rPr>
              <a:t>): Aislamiento termoplástico (este lo tienen todos los cables.</a:t>
            </a:r>
          </a:p>
          <a:p>
            <a:pPr marL="0" indent="0">
              <a:buNone/>
            </a:pPr>
            <a:endParaRPr lang="es-HN" altLang="es-HN" sz="1200" dirty="0">
              <a:latin typeface="Bookman Old Style" panose="02050604050505020204" pitchFamily="18" charset="0"/>
            </a:endParaRPr>
          </a:p>
          <a:p>
            <a:pPr marL="0" indent="0">
              <a:buNone/>
            </a:pPr>
            <a:r>
              <a:rPr lang="es-HN" altLang="es-HN" sz="1200" dirty="0">
                <a:latin typeface="Bookman Old Style" panose="02050604050505020204" pitchFamily="18" charset="0"/>
              </a:rPr>
              <a:t>H (</a:t>
            </a:r>
            <a:r>
              <a:rPr lang="es-HN" altLang="es-HN" sz="1200" dirty="0" err="1">
                <a:latin typeface="Bookman Old Style" panose="02050604050505020204" pitchFamily="18" charset="0"/>
              </a:rPr>
              <a:t>Heat</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resistant</a:t>
            </a:r>
            <a:r>
              <a:rPr lang="es-HN" altLang="es-HN" sz="1200" dirty="0">
                <a:latin typeface="Bookman Old Style" panose="02050604050505020204" pitchFamily="18" charset="0"/>
              </a:rPr>
              <a:t>): Resistente al calor hasta 75° centígrados (167° F).</a:t>
            </a:r>
          </a:p>
          <a:p>
            <a:pPr marL="0" indent="0">
              <a:buNone/>
            </a:pPr>
            <a:endParaRPr lang="es-HN" altLang="es-HN" sz="1200" dirty="0">
              <a:latin typeface="Bookman Old Style" panose="02050604050505020204" pitchFamily="18" charset="0"/>
            </a:endParaRPr>
          </a:p>
          <a:p>
            <a:pPr marL="0" indent="0">
              <a:buNone/>
            </a:pPr>
            <a:r>
              <a:rPr lang="es-HN" altLang="es-HN" sz="1200" dirty="0">
                <a:latin typeface="Bookman Old Style" panose="02050604050505020204" pitchFamily="18" charset="0"/>
              </a:rPr>
              <a:t>HH (</a:t>
            </a:r>
            <a:r>
              <a:rPr lang="es-HN" altLang="es-HN" sz="1200" dirty="0" err="1">
                <a:latin typeface="Bookman Old Style" panose="02050604050505020204" pitchFamily="18" charset="0"/>
              </a:rPr>
              <a:t>Heat</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resistant</a:t>
            </a:r>
            <a:r>
              <a:rPr lang="es-HN" altLang="es-HN" sz="1200" dirty="0">
                <a:latin typeface="Bookman Old Style" panose="02050604050505020204" pitchFamily="18" charset="0"/>
              </a:rPr>
              <a:t>): Resistente al calor hasta 90° centígrados (194° F).</a:t>
            </a:r>
          </a:p>
          <a:p>
            <a:pPr marL="0" indent="0">
              <a:buNone/>
            </a:pPr>
            <a:endParaRPr lang="es-HN" altLang="es-HN" sz="1200" dirty="0">
              <a:latin typeface="Bookman Old Style" panose="02050604050505020204" pitchFamily="18" charset="0"/>
            </a:endParaRPr>
          </a:p>
          <a:p>
            <a:pPr marL="0" indent="0">
              <a:buNone/>
            </a:pPr>
            <a:r>
              <a:rPr lang="es-HN" altLang="es-HN" sz="1200" dirty="0">
                <a:latin typeface="Bookman Old Style" panose="02050604050505020204" pitchFamily="18" charset="0"/>
              </a:rPr>
              <a:t>W (</a:t>
            </a:r>
            <a:r>
              <a:rPr lang="es-HN" altLang="es-HN" sz="1200" dirty="0" err="1">
                <a:latin typeface="Bookman Old Style" panose="02050604050505020204" pitchFamily="18" charset="0"/>
              </a:rPr>
              <a:t>Water</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resistant</a:t>
            </a:r>
            <a:r>
              <a:rPr lang="es-HN" altLang="es-HN" sz="1200" dirty="0">
                <a:latin typeface="Bookman Old Style" panose="02050604050505020204" pitchFamily="18" charset="0"/>
              </a:rPr>
              <a:t>): Resistente al agua y a la humedad.</a:t>
            </a:r>
          </a:p>
          <a:p>
            <a:pPr marL="0" indent="0">
              <a:buNone/>
            </a:pPr>
            <a:endParaRPr lang="es-HN" altLang="es-HN" sz="1200" dirty="0">
              <a:latin typeface="Bookman Old Style" panose="02050604050505020204" pitchFamily="18" charset="0"/>
            </a:endParaRPr>
          </a:p>
          <a:p>
            <a:pPr marL="0" indent="0">
              <a:buNone/>
            </a:pPr>
            <a:r>
              <a:rPr lang="es-HN" altLang="es-HN" sz="1200" dirty="0">
                <a:latin typeface="Bookman Old Style" panose="02050604050505020204" pitchFamily="18" charset="0"/>
              </a:rPr>
              <a:t>LS (</a:t>
            </a:r>
            <a:r>
              <a:rPr lang="es-HN" altLang="es-HN" sz="1200" dirty="0" err="1">
                <a:latin typeface="Bookman Old Style" panose="02050604050505020204" pitchFamily="18" charset="0"/>
              </a:rPr>
              <a:t>Low</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smoke</a:t>
            </a:r>
            <a:r>
              <a:rPr lang="es-HN" altLang="es-HN" sz="1200" dirty="0">
                <a:latin typeface="Bookman Old Style" panose="02050604050505020204" pitchFamily="18" charset="0"/>
              </a:rPr>
              <a:t>): Este cable tiene baja emisión de humos y bajo contenido de gases contaminantes. </a:t>
            </a:r>
          </a:p>
          <a:p>
            <a:pPr marL="0" indent="0">
              <a:buNone/>
            </a:pPr>
            <a:endParaRPr lang="es-HN" altLang="es-HN" sz="1200" dirty="0">
              <a:latin typeface="Bookman Old Style" panose="02050604050505020204" pitchFamily="18" charset="0"/>
            </a:endParaRPr>
          </a:p>
          <a:p>
            <a:pPr marL="0" indent="0">
              <a:buNone/>
            </a:pPr>
            <a:r>
              <a:rPr lang="es-HN" altLang="es-HN" sz="1200" dirty="0">
                <a:latin typeface="Bookman Old Style" panose="02050604050505020204" pitchFamily="18" charset="0"/>
              </a:rPr>
              <a:t>SPT (</a:t>
            </a:r>
            <a:r>
              <a:rPr lang="es-HN" altLang="es-HN" sz="1200" dirty="0" err="1">
                <a:latin typeface="Bookman Old Style" panose="02050604050505020204" pitchFamily="18" charset="0"/>
              </a:rPr>
              <a:t>Service</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paralell</a:t>
            </a:r>
            <a:r>
              <a:rPr lang="es-HN" altLang="es-HN" sz="1200" dirty="0">
                <a:latin typeface="Bookman Old Style" panose="02050604050505020204" pitchFamily="18" charset="0"/>
              </a:rPr>
              <a:t> </a:t>
            </a:r>
            <a:r>
              <a:rPr lang="es-HN" altLang="es-HN" sz="1200" dirty="0" err="1">
                <a:latin typeface="Bookman Old Style" panose="02050604050505020204" pitchFamily="18" charset="0"/>
              </a:rPr>
              <a:t>thermoplastic</a:t>
            </a:r>
            <a:r>
              <a:rPr lang="es-HN" altLang="es-HN" sz="1200" dirty="0">
                <a:latin typeface="Bookman Old Style" panose="02050604050505020204" pitchFamily="18" charset="0"/>
              </a:rPr>
              <a:t>): Esta nomenclatura se usa para identificar un cordón que se compone de dos cables flexibles y paralelos con aislamiento de plástico y que están unidos entre sí. También se denomina cordón dúplex.</a:t>
            </a:r>
            <a:endParaRPr lang="es-ES" altLang="es-HN" sz="1200" dirty="0">
              <a:latin typeface="Bookman Old Style" panose="02050604050505020204" pitchFamily="18" charset="0"/>
            </a:endParaRPr>
          </a:p>
        </p:txBody>
      </p:sp>
      <p:pic>
        <p:nvPicPr>
          <p:cNvPr id="2050" name="Picture 2" descr="tipos de aislamientos de c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00" y="4909028"/>
            <a:ext cx="6667500" cy="49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6941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algn="l"/>
            <a:r>
              <a:rPr lang="es-MX" altLang="es-HN" sz="2600" u="sng" dirty="0">
                <a:latin typeface="Bookman Old Style" panose="02050604050505020204" pitchFamily="18" charset="0"/>
              </a:rPr>
              <a:t>CALIBRE </a:t>
            </a:r>
            <a:endParaRPr lang="es-ES" altLang="es-HN" sz="2600" u="sng" dirty="0">
              <a:latin typeface="Bookman Old Style" panose="02050604050505020204" pitchFamily="18" charset="0"/>
            </a:endParaRPr>
          </a:p>
        </p:txBody>
      </p:sp>
      <p:sp>
        <p:nvSpPr>
          <p:cNvPr id="25603" name="Rectangle 3"/>
          <p:cNvSpPr>
            <a:spLocks noGrp="1" noRot="1" noChangeArrowheads="1"/>
          </p:cNvSpPr>
          <p:nvPr>
            <p:ph idx="1"/>
          </p:nvPr>
        </p:nvSpPr>
        <p:spPr>
          <a:xfrm>
            <a:off x="457200" y="1272654"/>
            <a:ext cx="8229600" cy="4525963"/>
          </a:xfrm>
        </p:spPr>
        <p:txBody>
          <a:bodyPr/>
          <a:lstStyle/>
          <a:p>
            <a:pPr marL="0" indent="0">
              <a:buNone/>
            </a:pPr>
            <a:r>
              <a:rPr lang="es-HN" altLang="es-HN" sz="2600" dirty="0">
                <a:latin typeface="Bookman Old Style" panose="02050604050505020204" pitchFamily="18" charset="0"/>
              </a:rPr>
              <a:t>El calibre define el tamaño de la sección  transversal del conductor. El calibre puede estar expresado en mm² o bajo la normalización americana en AWG (American </a:t>
            </a:r>
            <a:r>
              <a:rPr lang="es-HN" altLang="es-HN" sz="2600" dirty="0" err="1">
                <a:latin typeface="Bookman Old Style" panose="02050604050505020204" pitchFamily="18" charset="0"/>
              </a:rPr>
              <a:t>Wire</a:t>
            </a:r>
            <a:r>
              <a:rPr lang="es-HN" altLang="es-HN" sz="2600" dirty="0">
                <a:latin typeface="Bookman Old Style" panose="02050604050505020204" pitchFamily="18" charset="0"/>
              </a:rPr>
              <a:t> Gauge). </a:t>
            </a:r>
          </a:p>
          <a:p>
            <a:pPr marL="0" indent="0">
              <a:buNone/>
            </a:pPr>
            <a:endParaRPr lang="es-HN" altLang="es-HN" sz="2600" dirty="0">
              <a:latin typeface="Bookman Old Style" panose="02050604050505020204" pitchFamily="18" charset="0"/>
            </a:endParaRPr>
          </a:p>
          <a:p>
            <a:pPr marL="0" indent="0">
              <a:buNone/>
            </a:pPr>
            <a:r>
              <a:rPr lang="es-HN" altLang="es-HN" sz="2600" dirty="0">
                <a:latin typeface="Bookman Old Style" panose="02050604050505020204" pitchFamily="18" charset="0"/>
              </a:rPr>
              <a:t>Cuando se expresa en AWG, el más grueso es el 4/0, siguiendo en orden descendente 3/0, 2/0, 1/0, 1, 2, 4, 6, 8, 10, 14, 16 y 18 que es el más delgado usado en instalaciones eléctricas.</a:t>
            </a:r>
          </a:p>
        </p:txBody>
      </p:sp>
    </p:spTree>
    <p:extLst>
      <p:ext uri="{BB962C8B-B14F-4D97-AF65-F5344CB8AC3E}">
        <p14:creationId xmlns:p14="http://schemas.microsoft.com/office/powerpoint/2010/main" val="130841479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762000" y="457200"/>
            <a:ext cx="7391400"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HN" sz="2000" dirty="0">
                <a:latin typeface="Bookman Old Style" panose="02050604050505020204" pitchFamily="18" charset="0"/>
              </a:rPr>
              <a:t>Para conductores cuya sección transversal es mayor al 4/0, la unidad de medida es el Circular Mil. Esta medida se encuentra dada en función al área de la sección transversal del conductor en pulgadas cuadradas.</a:t>
            </a:r>
          </a:p>
          <a:p>
            <a:pPr>
              <a:spcBef>
                <a:spcPct val="50000"/>
              </a:spcBef>
            </a:pPr>
            <a:r>
              <a:rPr lang="es-MX" altLang="es-HN" sz="2000" dirty="0">
                <a:latin typeface="Bookman Old Style" panose="02050604050505020204" pitchFamily="18" charset="0"/>
              </a:rPr>
              <a:t>Se denomina Circular Mil a la sección de un círculo que tiene un diámetro de una milésima de pulgada.</a:t>
            </a:r>
          </a:p>
          <a:p>
            <a:pPr>
              <a:spcBef>
                <a:spcPct val="50000"/>
              </a:spcBef>
            </a:pPr>
            <a:endParaRPr lang="es-MX" altLang="es-HN" sz="2000" dirty="0">
              <a:latin typeface="Bookman Old Style" panose="02050604050505020204" pitchFamily="18" charset="0"/>
            </a:endParaRPr>
          </a:p>
          <a:p>
            <a:pPr>
              <a:spcBef>
                <a:spcPct val="50000"/>
              </a:spcBef>
            </a:pPr>
            <a:r>
              <a:rPr lang="es-MX" altLang="es-HN" sz="2000" dirty="0">
                <a:latin typeface="Bookman Old Style" panose="02050604050505020204" pitchFamily="18" charset="0"/>
              </a:rPr>
              <a:t>Al ser 1 pulgada = 2.54 cm:</a:t>
            </a:r>
            <a:endParaRPr lang="es-ES" altLang="es-HN" sz="2000" dirty="0">
              <a:latin typeface="Bookman Old Style" panose="02050604050505020204" pitchFamily="18" charset="0"/>
            </a:endParaRPr>
          </a:p>
        </p:txBody>
      </p:sp>
      <p:graphicFrame>
        <p:nvGraphicFramePr>
          <p:cNvPr id="4103" name="Object 7"/>
          <p:cNvGraphicFramePr>
            <a:graphicFrameLocks noChangeAspect="1"/>
          </p:cNvGraphicFramePr>
          <p:nvPr>
            <p:extLst>
              <p:ext uri="{D42A27DB-BD31-4B8C-83A1-F6EECF244321}">
                <p14:modId xmlns:p14="http://schemas.microsoft.com/office/powerpoint/2010/main" val="1517733021"/>
              </p:ext>
            </p:extLst>
          </p:nvPr>
        </p:nvGraphicFramePr>
        <p:xfrm>
          <a:off x="838200" y="3810000"/>
          <a:ext cx="5397347" cy="832383"/>
        </p:xfrm>
        <a:graphic>
          <a:graphicData uri="http://schemas.openxmlformats.org/presentationml/2006/ole">
            <mc:AlternateContent xmlns:mc="http://schemas.openxmlformats.org/markup-compatibility/2006">
              <mc:Choice xmlns:v="urn:schemas-microsoft-com:vml" Requires="v">
                <p:oleObj name="Ecuación" r:id="rId2" imgW="2717640" imgH="419040" progId="Equation.3">
                  <p:embed/>
                </p:oleObj>
              </mc:Choice>
              <mc:Fallback>
                <p:oleObj name="Ecuación" r:id="rId2" imgW="2717640" imgH="419040" progId="Equation.3">
                  <p:embed/>
                  <p:pic>
                    <p:nvPicPr>
                      <p:cNvPr id="4103"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0000"/>
                        <a:ext cx="5397347" cy="832383"/>
                      </a:xfrm>
                      <a:prstGeom prst="rect">
                        <a:avLst/>
                      </a:prstGeom>
                      <a:noFill/>
                      <a:ln>
                        <a:noFill/>
                      </a:ln>
                      <a:effectLst/>
                    </p:spPr>
                  </p:pic>
                </p:oleObj>
              </mc:Fallback>
            </mc:AlternateContent>
          </a:graphicData>
        </a:graphic>
      </p:graphicFrame>
      <p:graphicFrame>
        <p:nvGraphicFramePr>
          <p:cNvPr id="4104" name="Object 8"/>
          <p:cNvGraphicFramePr>
            <a:graphicFrameLocks noChangeAspect="1"/>
          </p:cNvGraphicFramePr>
          <p:nvPr>
            <p:extLst>
              <p:ext uri="{D42A27DB-BD31-4B8C-83A1-F6EECF244321}">
                <p14:modId xmlns:p14="http://schemas.microsoft.com/office/powerpoint/2010/main" val="2899213340"/>
              </p:ext>
            </p:extLst>
          </p:nvPr>
        </p:nvGraphicFramePr>
        <p:xfrm>
          <a:off x="838200" y="4953000"/>
          <a:ext cx="5077858" cy="811493"/>
        </p:xfrm>
        <a:graphic>
          <a:graphicData uri="http://schemas.openxmlformats.org/presentationml/2006/ole">
            <mc:AlternateContent xmlns:mc="http://schemas.openxmlformats.org/markup-compatibility/2006">
              <mc:Choice xmlns:v="urn:schemas-microsoft-com:vml" Requires="v">
                <p:oleObj name="Ecuación" r:id="rId4" imgW="2463480" imgH="393480" progId="Equation.3">
                  <p:embed/>
                </p:oleObj>
              </mc:Choice>
              <mc:Fallback>
                <p:oleObj name="Ecuación" r:id="rId4" imgW="2463480" imgH="393480" progId="Equation.3">
                  <p:embed/>
                  <p:pic>
                    <p:nvPicPr>
                      <p:cNvPr id="4104" name="Object 8"/>
                      <p:cNvPicPr>
                        <a:picLocks noChangeAspect="1" noChangeArrowheads="1"/>
                      </p:cNvPicPr>
                      <p:nvPr/>
                    </p:nvPicPr>
                    <p:blipFill>
                      <a:blip r:embed="rId5"/>
                      <a:srcRect/>
                      <a:stretch>
                        <a:fillRect/>
                      </a:stretch>
                    </p:blipFill>
                    <p:spPr bwMode="auto">
                      <a:xfrm>
                        <a:off x="838200" y="4953000"/>
                        <a:ext cx="5077858" cy="81149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64323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3111" y="619854"/>
            <a:ext cx="8229600" cy="1263537"/>
          </a:xfrm>
        </p:spPr>
        <p:txBody>
          <a:bodyPr>
            <a:normAutofit/>
          </a:bodyPr>
          <a:lstStyle/>
          <a:p>
            <a:pPr marL="0" indent="0">
              <a:buNone/>
            </a:pPr>
            <a:r>
              <a:rPr lang="es-CO" sz="2200" dirty="0">
                <a:latin typeface="Bookman Old Style" panose="02050604050505020204" pitchFamily="18" charset="0"/>
              </a:rPr>
              <a:t>La nomenclatura AWG  utilizan números grandes para diámetro pequeños y números pequeños para diámetros grandes. </a:t>
            </a:r>
          </a:p>
        </p:txBody>
      </p:sp>
      <p:pic>
        <p:nvPicPr>
          <p:cNvPr id="20482" name="Picture 2" descr="http://1.bp.blogspot.com/-_TUJ99pmtC4/Ur1tnM0dzBI/AAAAAAAAAOE/9pmwaSGJoiE/s1600/Calibre+de+conductores+A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636" y="1883391"/>
            <a:ext cx="592455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59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algn="l"/>
            <a:r>
              <a:rPr lang="es-MX" altLang="es-HN" sz="2600" u="sng" dirty="0">
                <a:latin typeface="Bookman Old Style" panose="02050604050505020204" pitchFamily="18" charset="0"/>
              </a:rPr>
              <a:t>AMPACIDAD </a:t>
            </a:r>
            <a:endParaRPr lang="es-ES" altLang="es-HN" sz="2600" u="sng" dirty="0">
              <a:latin typeface="Bookman Old Style" panose="02050604050505020204" pitchFamily="18" charset="0"/>
            </a:endParaRPr>
          </a:p>
        </p:txBody>
      </p:sp>
      <p:sp>
        <p:nvSpPr>
          <p:cNvPr id="25603" name="Rectangle 3"/>
          <p:cNvSpPr>
            <a:spLocks noGrp="1" noRot="1" noChangeArrowheads="1"/>
          </p:cNvSpPr>
          <p:nvPr>
            <p:ph idx="1"/>
          </p:nvPr>
        </p:nvSpPr>
        <p:spPr>
          <a:xfrm>
            <a:off x="457200" y="1272654"/>
            <a:ext cx="8229600" cy="4525963"/>
          </a:xfrm>
        </p:spPr>
        <p:txBody>
          <a:bodyPr/>
          <a:lstStyle/>
          <a:p>
            <a:pPr marL="0" indent="0" algn="just">
              <a:buNone/>
            </a:pPr>
            <a:r>
              <a:rPr lang="es-HN" altLang="es-HN" sz="2200" dirty="0">
                <a:latin typeface="Bookman Old Style" panose="02050604050505020204" pitchFamily="18" charset="0"/>
              </a:rPr>
              <a:t>Es su capacidad de conducción continua de corriente bajo condiciones específicas. La ampacidad de un conductor lo define su calibre, así como la temperatura ambiente a la que se encuentre. Existen tablas que especifican la ampacidad de los conductores según el material aislante, y la máxima temperatura ambiente a la que pueden estar expuestos. </a:t>
            </a:r>
          </a:p>
          <a:p>
            <a:pPr marL="0" indent="0" algn="just">
              <a:buNone/>
            </a:pPr>
            <a:endParaRPr lang="es-HN" altLang="es-HN" sz="2200" dirty="0">
              <a:latin typeface="Bookman Old Style" panose="02050604050505020204" pitchFamily="18" charset="0"/>
            </a:endParaRPr>
          </a:p>
          <a:p>
            <a:pPr marL="0" indent="0" algn="just">
              <a:buNone/>
            </a:pPr>
            <a:r>
              <a:rPr lang="es-HN" altLang="es-HN" sz="2200" dirty="0">
                <a:latin typeface="Bookman Old Style" panose="02050604050505020204" pitchFamily="18" charset="0"/>
              </a:rPr>
              <a:t>Mientras más grande es la sección del conductor más corriente este puede conducir sin que se sobrecaliente.</a:t>
            </a:r>
          </a:p>
        </p:txBody>
      </p:sp>
    </p:spTree>
    <p:extLst>
      <p:ext uri="{BB962C8B-B14F-4D97-AF65-F5344CB8AC3E}">
        <p14:creationId xmlns:p14="http://schemas.microsoft.com/office/powerpoint/2010/main" val="355630542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4.bp.blogspot.com/-WnexeF7NRLA/UtXdyUcwXdI/AAAAAAAAAnc/LfoM-3uqxWw/s1600/Tabla+de+ampacidad+de+conductores+el%C3%A9ctric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020" y="333209"/>
            <a:ext cx="5410200" cy="6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0202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descr="https://2.bp.blogspot.com/-L_y2_gPtTnU/WSy2wnK71XI/AAAAAAAADWo/zhmLTJuucg4A9zl_oOs0GLqA4eBjX3JJwCLcB/s1600/aislantes%2Btipos%2Bde%2Bcab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071" y="917288"/>
            <a:ext cx="5933269" cy="4587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828580" y="465446"/>
            <a:ext cx="7870252" cy="307777"/>
          </a:xfrm>
          <a:prstGeom prst="rect">
            <a:avLst/>
          </a:prstGeom>
        </p:spPr>
        <p:txBody>
          <a:bodyPr wrap="square">
            <a:spAutoFit/>
          </a:bodyPr>
          <a:lstStyle/>
          <a:p>
            <a:pPr algn="ctr"/>
            <a:r>
              <a:rPr lang="es-HN" sz="1400" b="1" dirty="0">
                <a:solidFill>
                  <a:srgbClr val="444444"/>
                </a:solidFill>
                <a:latin typeface="helvetica neue"/>
              </a:rPr>
              <a:t>CLASIFICACIÓN DE CONDUCTORES Y CARACTERÍSTICAS DE LOS AISLAMIENTOS</a:t>
            </a:r>
            <a:endParaRPr lang="es-HN" sz="1400" dirty="0"/>
          </a:p>
        </p:txBody>
      </p:sp>
    </p:spTree>
    <p:extLst>
      <p:ext uri="{BB962C8B-B14F-4D97-AF65-F5344CB8AC3E}">
        <p14:creationId xmlns:p14="http://schemas.microsoft.com/office/powerpoint/2010/main" val="35154422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446183" y="1545116"/>
            <a:ext cx="8229600" cy="3004851"/>
          </a:xfrm>
        </p:spPr>
        <p:txBody>
          <a:bodyPr/>
          <a:lstStyle/>
          <a:p>
            <a:pPr eaLnBrk="1" hangingPunct="1">
              <a:buNone/>
            </a:pPr>
            <a:r>
              <a:rPr lang="es-MX" sz="2800" u="sng" dirty="0">
                <a:latin typeface="Bookman Old Style" panose="02050604050505020204" pitchFamily="18" charset="0"/>
                <a:cs typeface="Times New Roman" pitchFamily="18" charset="0"/>
              </a:rPr>
              <a:t>CANALIZACIONES ELÉCTRICAS</a:t>
            </a:r>
            <a:br>
              <a:rPr lang="es-PE" sz="2400" b="1" dirty="0">
                <a:latin typeface="Bookman Old Style" panose="02050604050505020204" pitchFamily="18" charset="0"/>
                <a:cs typeface="Times New Roman" pitchFamily="18" charset="0"/>
              </a:rPr>
            </a:br>
            <a:r>
              <a:rPr lang="es-MX" sz="1800" b="1" dirty="0">
                <a:latin typeface="Bookman Old Style" panose="02050604050505020204" pitchFamily="18" charset="0"/>
                <a:cs typeface="Times New Roman" pitchFamily="18" charset="0"/>
              </a:rPr>
              <a:t> </a:t>
            </a:r>
            <a:endParaRPr lang="es-PE" sz="1800" dirty="0">
              <a:latin typeface="Bookman Old Style" panose="02050604050505020204" pitchFamily="18" charset="0"/>
              <a:cs typeface="Times New Roman" pitchFamily="18" charset="0"/>
            </a:endParaRPr>
          </a:p>
          <a:p>
            <a:pPr marL="0" indent="0" algn="just" eaLnBrk="1" hangingPunct="1">
              <a:buFontTx/>
              <a:buNone/>
            </a:pPr>
            <a:r>
              <a:rPr lang="es-ES" sz="2400" dirty="0">
                <a:latin typeface="Bookman Old Style" panose="02050604050505020204" pitchFamily="18" charset="0"/>
                <a:cs typeface="Times New Roman" pitchFamily="18" charset="0"/>
              </a:rPr>
              <a:t>Se entiende por canalizaciones eléctricas a los medios que se emplean en las instalaciones eléctricas para contener a los conductores, de manera que queden protegidos contra el deterioro mecánico y contaminación.</a:t>
            </a:r>
          </a:p>
          <a:p>
            <a:pPr marL="0" indent="0" algn="just" eaLnBrk="1" hangingPunct="1">
              <a:buFontTx/>
              <a:buNone/>
            </a:pPr>
            <a:br>
              <a:rPr lang="es-ES" sz="2400" dirty="0">
                <a:latin typeface="Bookman Old Style" panose="02050604050505020204" pitchFamily="18" charset="0"/>
                <a:cs typeface="Times New Roman" pitchFamily="18" charset="0"/>
              </a:rPr>
            </a:br>
            <a:r>
              <a:rPr lang="es-MX" sz="2400" dirty="0">
                <a:latin typeface="Bookman Old Style" panose="02050604050505020204" pitchFamily="18" charset="0"/>
                <a:cs typeface="Times New Roman" pitchFamily="18" charset="0"/>
              </a:rPr>
              <a:t> </a:t>
            </a:r>
            <a:br>
              <a:rPr lang="es-PE" sz="1800" dirty="0">
                <a:latin typeface="Bookman Old Style" panose="02050604050505020204" pitchFamily="18" charset="0"/>
                <a:cs typeface="Times New Roman" pitchFamily="18" charset="0"/>
              </a:rPr>
            </a:br>
            <a:endParaRPr lang="es-PE" sz="1800" dirty="0">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3606369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1142976" y="253640"/>
            <a:ext cx="6572296" cy="5890003"/>
          </a:xfrm>
          <a:prstGeom prst="rect">
            <a:avLst/>
          </a:prstGeom>
          <a:noFill/>
          <a:ln w="9525">
            <a:noFill/>
            <a:miter lim="800000"/>
            <a:headEnd/>
            <a:tailEnd/>
          </a:ln>
          <a:effectLst/>
        </p:spPr>
      </p:pic>
    </p:spTree>
    <p:extLst>
      <p:ext uri="{BB962C8B-B14F-4D97-AF65-F5344CB8AC3E}">
        <p14:creationId xmlns:p14="http://schemas.microsoft.com/office/powerpoint/2010/main" val="299969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607325"/>
          </a:xfrm>
        </p:spPr>
        <p:txBody>
          <a:bodyPr>
            <a:normAutofit/>
          </a:bodyPr>
          <a:lstStyle/>
          <a:p>
            <a:r>
              <a:rPr lang="es-CO" sz="2600" dirty="0">
                <a:latin typeface="Bookman Old Style" panose="02050604050505020204" pitchFamily="18" charset="0"/>
              </a:rPr>
              <a:t>¿</a:t>
            </a:r>
            <a:r>
              <a:rPr lang="es-ES" sz="2600" dirty="0">
                <a:latin typeface="Bookman Old Style" panose="02050604050505020204" pitchFamily="18" charset="0"/>
              </a:rPr>
              <a:t>QUE ES UN CONDUCTOR ELÉCTRICO? </a:t>
            </a:r>
            <a:endParaRPr lang="es-CO" sz="2600" dirty="0">
              <a:latin typeface="Bookman Old Style" panose="02050604050505020204" pitchFamily="18" charset="0"/>
            </a:endParaRPr>
          </a:p>
        </p:txBody>
      </p:sp>
      <p:sp>
        <p:nvSpPr>
          <p:cNvPr id="3" name="2 Marcador de contenido"/>
          <p:cNvSpPr>
            <a:spLocks noGrp="1"/>
          </p:cNvSpPr>
          <p:nvPr>
            <p:ph idx="1"/>
          </p:nvPr>
        </p:nvSpPr>
        <p:spPr>
          <a:xfrm>
            <a:off x="457200" y="1586429"/>
            <a:ext cx="8229600" cy="3977089"/>
          </a:xfrm>
        </p:spPr>
        <p:txBody>
          <a:bodyPr>
            <a:normAutofit lnSpcReduction="10000"/>
          </a:bodyPr>
          <a:lstStyle/>
          <a:p>
            <a:r>
              <a:rPr lang="es-CO" sz="2400" dirty="0">
                <a:latin typeface="Bookman Old Style" panose="02050604050505020204" pitchFamily="18" charset="0"/>
              </a:rPr>
              <a:t>Se aplica este concepto a los cuerpos capaces de conducir o transmitir la electricidad.</a:t>
            </a:r>
          </a:p>
          <a:p>
            <a:endParaRPr lang="es-CO" sz="2400" dirty="0">
              <a:latin typeface="Bookman Old Style" panose="02050604050505020204" pitchFamily="18" charset="0"/>
            </a:endParaRPr>
          </a:p>
          <a:p>
            <a:r>
              <a:rPr lang="es-CO" sz="2400" dirty="0">
                <a:latin typeface="Bookman Old Style" panose="02050604050505020204" pitchFamily="18" charset="0"/>
              </a:rPr>
              <a:t>Un conductor eléctrico esta formado primeramente por el conductor propiamente tal, usualmente de cobre.</a:t>
            </a:r>
          </a:p>
          <a:p>
            <a:pPr marL="0" indent="0">
              <a:buNone/>
            </a:pPr>
            <a:endParaRPr lang="es-CO" sz="2400" dirty="0">
              <a:latin typeface="Bookman Old Style" panose="02050604050505020204" pitchFamily="18" charset="0"/>
            </a:endParaRPr>
          </a:p>
          <a:p>
            <a:r>
              <a:rPr lang="es-CO" sz="2400" dirty="0">
                <a:latin typeface="Bookman Old Style" panose="02050604050505020204" pitchFamily="18" charset="0"/>
              </a:rPr>
              <a:t>Este puede ser alambre, es decir, una sola hebra o un cable formado por varias hebras o alambres retorcidos entre si.</a:t>
            </a:r>
          </a:p>
          <a:p>
            <a:endParaRPr lang="es-CO" sz="2400" dirty="0">
              <a:latin typeface="Bookman Old Style" panose="02050604050505020204" pitchFamily="18" charset="0"/>
            </a:endParaRPr>
          </a:p>
          <a:p>
            <a:pPr marL="0" indent="0">
              <a:buNone/>
            </a:pPr>
            <a:endParaRPr lang="es-CO" sz="1800" dirty="0">
              <a:latin typeface="Bookman Old Style" panose="02050604050505020204" pitchFamily="18" charset="0"/>
            </a:endParaRPr>
          </a:p>
        </p:txBody>
      </p:sp>
    </p:spTree>
    <p:extLst>
      <p:ext uri="{BB962C8B-B14F-4D97-AF65-F5344CB8AC3E}">
        <p14:creationId xmlns:p14="http://schemas.microsoft.com/office/powerpoint/2010/main" val="4055005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Object 4"/>
          <p:cNvGraphicFramePr>
            <a:graphicFrameLocks noChangeAspect="1"/>
          </p:cNvGraphicFramePr>
          <p:nvPr/>
        </p:nvGraphicFramePr>
        <p:xfrm>
          <a:off x="1079500" y="1258888"/>
          <a:ext cx="6999288" cy="3824287"/>
        </p:xfrm>
        <a:graphic>
          <a:graphicData uri="http://schemas.openxmlformats.org/presentationml/2006/ole">
            <mc:AlternateContent xmlns:mc="http://schemas.openxmlformats.org/markup-compatibility/2006">
              <mc:Choice xmlns:v="urn:schemas-microsoft-com:vml" Requires="v">
                <p:oleObj name="Visio" r:id="rId2" imgW="3499714" imgH="1912620" progId="">
                  <p:embed/>
                </p:oleObj>
              </mc:Choice>
              <mc:Fallback>
                <p:oleObj name="Visio" r:id="rId2" imgW="3499714" imgH="1912620" progId="">
                  <p:embed/>
                  <p:pic>
                    <p:nvPicPr>
                      <p:cNvPr id="1946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258888"/>
                        <a:ext cx="6999288"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 name="Text Box 6"/>
          <p:cNvSpPr txBox="1">
            <a:spLocks noChangeArrowheads="1"/>
          </p:cNvSpPr>
          <p:nvPr/>
        </p:nvSpPr>
        <p:spPr bwMode="auto">
          <a:xfrm>
            <a:off x="34925" y="0"/>
            <a:ext cx="5867400" cy="304800"/>
          </a:xfrm>
          <a:prstGeom prst="rect">
            <a:avLst/>
          </a:prstGeom>
          <a:noFill/>
          <a:ln w="9525">
            <a:noFill/>
            <a:miter lim="800000"/>
            <a:headEnd/>
            <a:tailEnd/>
          </a:ln>
          <a:effectLst/>
        </p:spPr>
        <p:txBody>
          <a:bodyPr>
            <a:spAutoFit/>
          </a:bodyPr>
          <a:lstStyle/>
          <a:p>
            <a:pPr defTabSz="995363">
              <a:spcBef>
                <a:spcPct val="50000"/>
              </a:spcBef>
            </a:pPr>
            <a:r>
              <a:rPr lang="es-PE" sz="1400" b="1">
                <a:solidFill>
                  <a:schemeClr val="bg1"/>
                </a:solidFill>
              </a:rPr>
              <a:t>INSTALACION ELÉCTRICA  INDUSTRIAL</a:t>
            </a:r>
            <a:endParaRPr lang="es-ES" sz="1400" b="1">
              <a:solidFill>
                <a:schemeClr val="bg1"/>
              </a:solidFill>
            </a:endParaRPr>
          </a:p>
        </p:txBody>
      </p:sp>
      <p:sp>
        <p:nvSpPr>
          <p:cNvPr id="19465" name="AutoShape 9">
            <a:hlinkClick r:id="rId4" action="ppaction://hlinksldjump" highlightClick="1"/>
          </p:cNvPr>
          <p:cNvSpPr>
            <a:spLocks noChangeArrowheads="1"/>
          </p:cNvSpPr>
          <p:nvPr/>
        </p:nvSpPr>
        <p:spPr bwMode="auto">
          <a:xfrm>
            <a:off x="1116013" y="2447925"/>
            <a:ext cx="2879725" cy="714375"/>
          </a:xfrm>
          <a:prstGeom prst="actionButtonForwardNext">
            <a:avLst/>
          </a:prstGeom>
          <a:noFill/>
          <a:ln w="9525">
            <a:noFill/>
            <a:miter lim="800000"/>
            <a:headEnd/>
            <a:tailEnd/>
          </a:ln>
          <a:effectLst/>
        </p:spPr>
        <p:txBody>
          <a:bodyPr wrap="none" anchor="ctr"/>
          <a:lstStyle/>
          <a:p>
            <a:endParaRPr lang="es-ES"/>
          </a:p>
        </p:txBody>
      </p:sp>
      <p:sp>
        <p:nvSpPr>
          <p:cNvPr id="19466" name="AutoShape 10">
            <a:hlinkClick r:id="rId5" action="ppaction://hlinksldjump" highlightClick="1"/>
          </p:cNvPr>
          <p:cNvSpPr>
            <a:spLocks noChangeArrowheads="1"/>
          </p:cNvSpPr>
          <p:nvPr/>
        </p:nvSpPr>
        <p:spPr bwMode="auto">
          <a:xfrm>
            <a:off x="5146675" y="2452688"/>
            <a:ext cx="2879725" cy="714375"/>
          </a:xfrm>
          <a:prstGeom prst="actionButtonForwardNext">
            <a:avLst/>
          </a:prstGeom>
          <a:noFill/>
          <a:ln w="9525">
            <a:noFill/>
            <a:miter lim="800000"/>
            <a:headEnd/>
            <a:tailEnd/>
          </a:ln>
          <a:effectLst/>
        </p:spPr>
        <p:txBody>
          <a:bodyPr wrap="none" anchor="ctr"/>
          <a:lstStyle/>
          <a:p>
            <a:endParaRPr lang="es-ES"/>
          </a:p>
        </p:txBody>
      </p:sp>
    </p:spTree>
    <p:extLst>
      <p:ext uri="{BB962C8B-B14F-4D97-AF65-F5344CB8AC3E}">
        <p14:creationId xmlns:p14="http://schemas.microsoft.com/office/powerpoint/2010/main" val="833559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56239" y="1872866"/>
            <a:ext cx="7772400" cy="2726847"/>
          </a:xfrm>
        </p:spPr>
        <p:txBody>
          <a:bodyPr rtlCol="0">
            <a:normAutofit fontScale="90000"/>
          </a:bodyPr>
          <a:lstStyle/>
          <a:p>
            <a:pPr algn="l" eaLnBrk="1" fontAlgn="auto" hangingPunct="1">
              <a:spcBef>
                <a:spcPct val="20000"/>
              </a:spcBef>
              <a:spcAft>
                <a:spcPts val="0"/>
              </a:spcAft>
              <a:defRPr/>
            </a:pPr>
            <a:r>
              <a:rPr lang="es-MX" sz="2200" u="sng" dirty="0">
                <a:latin typeface="Bookman Old Style" panose="02050604050505020204" pitchFamily="18" charset="0"/>
                <a:cs typeface="Times New Roman" pitchFamily="18" charset="0"/>
              </a:rPr>
              <a:t>BANDEJAS O CHAROLAS</a:t>
            </a:r>
            <a:br>
              <a:rPr lang="es-PE" sz="2000" dirty="0">
                <a:latin typeface="Bookman Old Style" panose="02050604050505020204" pitchFamily="18" charset="0"/>
                <a:cs typeface="Times New Roman" pitchFamily="18" charset="0"/>
              </a:rPr>
            </a:br>
            <a:r>
              <a:rPr lang="es-MX" sz="2200" dirty="0">
                <a:latin typeface="Bookman Old Style" panose="02050604050505020204" pitchFamily="18" charset="0"/>
                <a:cs typeface="Times New Roman" pitchFamily="18" charset="0"/>
              </a:rPr>
              <a:t> </a:t>
            </a:r>
            <a:br>
              <a:rPr lang="es-PE" sz="2200" dirty="0">
                <a:latin typeface="Bookman Old Style" panose="02050604050505020204" pitchFamily="18" charset="0"/>
                <a:cs typeface="Times New Roman" pitchFamily="18" charset="0"/>
              </a:rPr>
            </a:br>
            <a:r>
              <a:rPr lang="es-ES" sz="2200" dirty="0">
                <a:latin typeface="Bookman Old Style" panose="02050604050505020204" pitchFamily="18" charset="0"/>
                <a:cs typeface="Times New Roman" pitchFamily="18" charset="0"/>
              </a:rPr>
              <a:t>Es una estructura rígida y continua especialmente construida para soportar cables eléctricos; se utilizan en lugares donde no es posible abrir zanjas dentro de locales o en exteriores donde el espacio no es una limitación.</a:t>
            </a:r>
            <a:br>
              <a:rPr lang="es-ES"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br>
              <a:rPr lang="es-ES" sz="1700" dirty="0">
                <a:latin typeface="Bookman Old Style" panose="02050604050505020204" pitchFamily="18" charset="0"/>
                <a:cs typeface="Times New Roman" pitchFamily="18" charset="0"/>
              </a:rPr>
            </a:br>
            <a:br>
              <a:rPr lang="es-PE" sz="1700" dirty="0">
                <a:latin typeface="Bookman Old Style" panose="02050604050505020204" pitchFamily="18" charset="0"/>
                <a:cs typeface="Times New Roman" pitchFamily="18" charset="0"/>
              </a:rPr>
            </a:br>
            <a:r>
              <a:rPr lang="es-PE"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endParaRPr lang="es-PE" sz="1700" dirty="0">
              <a:latin typeface="Bookman Old Style" panose="02050604050505020204" pitchFamily="18" charset="0"/>
              <a:cs typeface="Times New Roman" pitchFamily="18" charset="0"/>
            </a:endParaRPr>
          </a:p>
        </p:txBody>
      </p:sp>
      <p:pic>
        <p:nvPicPr>
          <p:cNvPr id="4" name="Picture 2"/>
          <p:cNvPicPr>
            <a:picLocks noChangeAspect="1" noChangeArrowheads="1"/>
          </p:cNvPicPr>
          <p:nvPr/>
        </p:nvPicPr>
        <p:blipFill>
          <a:blip r:embed="rId2"/>
          <a:srcRect l="30469" t="24374" r="30859" b="29688"/>
          <a:stretch>
            <a:fillRect/>
          </a:stretch>
        </p:blipFill>
        <p:spPr bwMode="auto">
          <a:xfrm>
            <a:off x="856239" y="2393757"/>
            <a:ext cx="4927615" cy="3658070"/>
          </a:xfrm>
          <a:prstGeom prst="rect">
            <a:avLst/>
          </a:prstGeom>
          <a:noFill/>
          <a:ln w="9525">
            <a:noFill/>
            <a:miter lim="800000"/>
            <a:headEnd/>
            <a:tailEnd/>
          </a:ln>
        </p:spPr>
      </p:pic>
    </p:spTree>
    <p:extLst>
      <p:ext uri="{BB962C8B-B14F-4D97-AF65-F5344CB8AC3E}">
        <p14:creationId xmlns:p14="http://schemas.microsoft.com/office/powerpoint/2010/main" val="1007979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2" descr="D:\Informacion\panel fotografico\Imagen9.png"/>
          <p:cNvPicPr>
            <a:picLocks noChangeAspect="1" noChangeArrowheads="1"/>
          </p:cNvPicPr>
          <p:nvPr/>
        </p:nvPicPr>
        <p:blipFill>
          <a:blip r:embed="rId2"/>
          <a:srcRect/>
          <a:stretch>
            <a:fillRect/>
          </a:stretch>
        </p:blipFill>
        <p:spPr bwMode="auto">
          <a:xfrm>
            <a:off x="785786" y="857232"/>
            <a:ext cx="5851331" cy="5105413"/>
          </a:xfrm>
          <a:prstGeom prst="rect">
            <a:avLst/>
          </a:prstGeom>
          <a:noFill/>
          <a:ln w="9525">
            <a:noFill/>
            <a:miter lim="800000"/>
            <a:headEnd/>
            <a:tailEnd/>
          </a:ln>
        </p:spPr>
      </p:pic>
      <p:pic>
        <p:nvPicPr>
          <p:cNvPr id="5" name="Picture 5" descr="http://www.stucchi.com.ar/espanol/secciones/bandperf/imagenes/bandeja_perf.gif"/>
          <p:cNvPicPr>
            <a:picLocks noChangeAspect="1" noChangeArrowheads="1"/>
          </p:cNvPicPr>
          <p:nvPr/>
        </p:nvPicPr>
        <p:blipFill>
          <a:blip r:embed="rId3" r:link="rId4"/>
          <a:srcRect/>
          <a:stretch>
            <a:fillRect/>
          </a:stretch>
        </p:blipFill>
        <p:spPr bwMode="auto">
          <a:xfrm>
            <a:off x="4714876" y="571480"/>
            <a:ext cx="3600450" cy="2605087"/>
          </a:xfrm>
          <a:prstGeom prst="rect">
            <a:avLst/>
          </a:prstGeom>
          <a:noFill/>
        </p:spPr>
      </p:pic>
    </p:spTree>
    <p:extLst>
      <p:ext uri="{BB962C8B-B14F-4D97-AF65-F5344CB8AC3E}">
        <p14:creationId xmlns:p14="http://schemas.microsoft.com/office/powerpoint/2010/main" val="3526381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566120" y="850232"/>
            <a:ext cx="7772400" cy="4780548"/>
          </a:xfrm>
        </p:spPr>
        <p:txBody>
          <a:bodyPr>
            <a:noAutofit/>
          </a:bodyPr>
          <a:lstStyle/>
          <a:p>
            <a:pPr marL="360363" algn="l" eaLnBrk="1" hangingPunct="1">
              <a:spcBef>
                <a:spcPct val="20000"/>
              </a:spcBef>
            </a:pPr>
            <a:r>
              <a:rPr lang="es-MX" sz="2800" u="sng" dirty="0">
                <a:latin typeface="Bookman Old Style" panose="02050604050505020204" pitchFamily="18" charset="0"/>
                <a:cs typeface="Times New Roman" pitchFamily="18" charset="0"/>
              </a:rPr>
              <a:t>TUBERÍAS METALICAS</a:t>
            </a:r>
            <a:br>
              <a:rPr lang="es-PE" sz="1600" dirty="0">
                <a:latin typeface="Bookman Old Style" panose="02050604050505020204" pitchFamily="18" charset="0"/>
                <a:cs typeface="Times New Roman" pitchFamily="18" charset="0"/>
              </a:rPr>
            </a:br>
            <a:br>
              <a:rPr lang="es-PE" sz="1600" dirty="0">
                <a:latin typeface="Bookman Old Style" panose="02050604050505020204" pitchFamily="18" charset="0"/>
                <a:cs typeface="Times New Roman" pitchFamily="18" charset="0"/>
              </a:rPr>
            </a:br>
            <a:r>
              <a:rPr lang="es-HN" sz="1600" u="sng" dirty="0">
                <a:latin typeface="Bookman Old Style" panose="02050604050505020204" pitchFamily="18" charset="0"/>
                <a:cs typeface="Times New Roman" pitchFamily="18" charset="0"/>
              </a:rPr>
              <a:t>EMT: ELECTRICAL METALLIC TUBING</a:t>
            </a:r>
            <a:br>
              <a:rPr lang="es-HN" sz="1600" u="sng" dirty="0">
                <a:latin typeface="Bookman Old Style" panose="02050604050505020204" pitchFamily="18" charset="0"/>
                <a:cs typeface="Times New Roman" pitchFamily="18" charset="0"/>
              </a:rPr>
            </a:br>
            <a:br>
              <a:rPr lang="es-HN" sz="1600" u="sng"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El tubo conduit EMT, está diseñado para proteger cables eléctricos en instalaciones industriales, comerciales y en todo tipo de instalaciones no residenciales. Los tubos EMT, pueden instalarse empotrados o a la vista, garantizando plenamente la exposición de los mismos al medio ambiente. </a:t>
            </a:r>
            <a:br>
              <a:rPr lang="es-HN" sz="1600" dirty="0">
                <a:latin typeface="Bookman Old Style" panose="02050604050505020204" pitchFamily="18" charset="0"/>
                <a:cs typeface="Times New Roman" pitchFamily="18" charset="0"/>
              </a:rPr>
            </a:br>
            <a:br>
              <a:rPr lang="es-HN" sz="1600" u="sng" dirty="0">
                <a:latin typeface="Bookman Old Style" panose="02050604050505020204" pitchFamily="18" charset="0"/>
                <a:cs typeface="Times New Roman" pitchFamily="18" charset="0"/>
              </a:rPr>
            </a:br>
            <a:r>
              <a:rPr lang="es-HN" sz="1600" u="sng" dirty="0">
                <a:latin typeface="Bookman Old Style" panose="02050604050505020204" pitchFamily="18" charset="0"/>
                <a:cs typeface="Times New Roman" pitchFamily="18" charset="0"/>
              </a:rPr>
              <a:t>IMC:INTERMEDIATE METAL CONDUIT</a:t>
            </a:r>
            <a:br>
              <a:rPr lang="es-HN" sz="1600" u="sng" dirty="0">
                <a:latin typeface="Bookman Old Style" panose="02050604050505020204" pitchFamily="18" charset="0"/>
                <a:cs typeface="Times New Roman" pitchFamily="18" charset="0"/>
              </a:rPr>
            </a:br>
            <a:br>
              <a:rPr lang="es-HN" sz="1600" u="sng"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El tubo conduit IMC, está diseñado para proteger cables eléctricos en instalaciones industriales, en áreas clasificadas con riesgo de explosión según NEC 2008 ( Art. 501.10, 502.10, 503.10 y 504.20) y en zonas de ambiente corrosivo. Ideal para instalaciones en industrias de fabricación de cemento, procesamiento de alimentos, minería, grandes almacenes, entre otros.</a:t>
            </a:r>
            <a:br>
              <a:rPr lang="es-HN" sz="1600" dirty="0">
                <a:latin typeface="Bookman Old Style" panose="02050604050505020204" pitchFamily="18" charset="0"/>
                <a:cs typeface="Times New Roman" pitchFamily="18" charset="0"/>
              </a:rPr>
            </a:br>
            <a:br>
              <a:rPr lang="es-HN" sz="1600" dirty="0">
                <a:latin typeface="Bookman Old Style" panose="02050604050505020204" pitchFamily="18" charset="0"/>
                <a:cs typeface="Times New Roman" pitchFamily="18" charset="0"/>
              </a:rPr>
            </a:br>
            <a:endParaRPr lang="es-PE" sz="1600" dirty="0">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310918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714975" y="648586"/>
            <a:ext cx="7772400" cy="4423144"/>
          </a:xfrm>
        </p:spPr>
        <p:txBody>
          <a:bodyPr>
            <a:noAutofit/>
          </a:bodyPr>
          <a:lstStyle/>
          <a:p>
            <a:pPr marL="360363" algn="l" eaLnBrk="1" hangingPunct="1">
              <a:spcBef>
                <a:spcPct val="20000"/>
              </a:spcBef>
            </a:pPr>
            <a:r>
              <a:rPr lang="es-HN" sz="1600" u="sng" dirty="0">
                <a:latin typeface="Bookman Old Style" panose="02050604050505020204" pitchFamily="18" charset="0"/>
                <a:cs typeface="Times New Roman" pitchFamily="18" charset="0"/>
              </a:rPr>
              <a:t>RIGID Metal Conduit</a:t>
            </a:r>
            <a:br>
              <a:rPr lang="es-HN" sz="1600"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El tubo conduit RIGID, está diseñado para proteger cables eléctricos en instalaciones industriales, en áreas clasificadas con riesgo de explosión según NEC 2008 ( Art. 501.10, 502.10, 503.10 y 04.20) y en zonas de ambiente corrosivo. Ideal para instalaciones en industrias de hidrocarburos, </a:t>
            </a:r>
            <a:r>
              <a:rPr lang="es-HN" sz="1600" dirty="0" err="1">
                <a:latin typeface="Bookman Old Style" panose="02050604050505020204" pitchFamily="18" charset="0"/>
                <a:cs typeface="Times New Roman" pitchFamily="18" charset="0"/>
              </a:rPr>
              <a:t>refinerias</a:t>
            </a:r>
            <a:r>
              <a:rPr lang="es-HN" sz="1600" dirty="0">
                <a:latin typeface="Bookman Old Style" panose="02050604050505020204" pitchFamily="18" charset="0"/>
                <a:cs typeface="Times New Roman" pitchFamily="18" charset="0"/>
              </a:rPr>
              <a:t>, grandes mineras, entre otros.</a:t>
            </a:r>
            <a:br>
              <a:rPr lang="es-HN" sz="1600" dirty="0">
                <a:latin typeface="Bookman Old Style" panose="02050604050505020204" pitchFamily="18" charset="0"/>
                <a:cs typeface="Times New Roman" pitchFamily="18" charset="0"/>
              </a:rPr>
            </a:br>
            <a:br>
              <a:rPr lang="es-HN" sz="1600" dirty="0">
                <a:latin typeface="Bookman Old Style" panose="02050604050505020204" pitchFamily="18" charset="0"/>
                <a:cs typeface="Times New Roman" pitchFamily="18" charset="0"/>
              </a:rPr>
            </a:br>
            <a:br>
              <a:rPr lang="es-HN" sz="1600" dirty="0">
                <a:latin typeface="Bookman Old Style" panose="02050604050505020204" pitchFamily="18" charset="0"/>
                <a:cs typeface="Times New Roman" pitchFamily="18" charset="0"/>
              </a:rPr>
            </a:br>
            <a:r>
              <a:rPr lang="es-HN" sz="1600" u="sng" dirty="0">
                <a:latin typeface="Bookman Old Style" panose="02050604050505020204" pitchFamily="18" charset="0"/>
                <a:cs typeface="Times New Roman" pitchFamily="18" charset="0"/>
              </a:rPr>
              <a:t>Tubo Conduit Metálico Flexible</a:t>
            </a:r>
            <a:br>
              <a:rPr lang="es-HN" sz="1600"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El tubo conduit metálico flexible asegura la protección de cables eléctricos y de comunicación frente a posibles agresiones mecánicas, de vibración, torsión, golpes o aplastamientos.</a:t>
            </a:r>
            <a:br>
              <a:rPr lang="es-HN" sz="1600"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Proporciona flexibilidad y ayuda en el aterramiento de una instalación eléctrica.</a:t>
            </a:r>
            <a:br>
              <a:rPr lang="es-HN" sz="1600" dirty="0">
                <a:latin typeface="Bookman Old Style" panose="02050604050505020204" pitchFamily="18" charset="0"/>
                <a:cs typeface="Times New Roman" pitchFamily="18" charset="0"/>
              </a:rPr>
            </a:br>
            <a:br>
              <a:rPr lang="es-HN" sz="1600" dirty="0">
                <a:latin typeface="Bookman Old Style" panose="02050604050505020204" pitchFamily="18" charset="0"/>
                <a:cs typeface="Times New Roman" pitchFamily="18" charset="0"/>
              </a:rPr>
            </a:br>
            <a:r>
              <a:rPr lang="es-HN" sz="1600" u="sng" dirty="0">
                <a:latin typeface="Bookman Old Style" panose="02050604050505020204" pitchFamily="18" charset="0"/>
                <a:cs typeface="Times New Roman" pitchFamily="18" charset="0"/>
              </a:rPr>
              <a:t>LIQUIDTIGHT: Tubo Metálico Flexible con forro de PVC</a:t>
            </a:r>
            <a:br>
              <a:rPr lang="es-HN" sz="1600" dirty="0">
                <a:latin typeface="Bookman Old Style" panose="02050604050505020204" pitchFamily="18" charset="0"/>
                <a:cs typeface="Times New Roman" pitchFamily="18" charset="0"/>
              </a:rPr>
            </a:br>
            <a:r>
              <a:rPr lang="es-HN" sz="1600" dirty="0">
                <a:latin typeface="Bookman Old Style" panose="02050604050505020204" pitchFamily="18" charset="0"/>
                <a:cs typeface="Times New Roman" pitchFamily="18" charset="0"/>
              </a:rPr>
              <a:t>Tipo grado comercial (TGC): El tubo </a:t>
            </a:r>
            <a:r>
              <a:rPr lang="es-HN" sz="1600" dirty="0" err="1">
                <a:latin typeface="Bookman Old Style" panose="02050604050505020204" pitchFamily="18" charset="0"/>
                <a:cs typeface="Times New Roman" pitchFamily="18" charset="0"/>
              </a:rPr>
              <a:t>liquidtight</a:t>
            </a:r>
            <a:r>
              <a:rPr lang="es-HN" sz="1600" dirty="0">
                <a:latin typeface="Bookman Old Style" panose="02050604050505020204" pitchFamily="18" charset="0"/>
                <a:cs typeface="Times New Roman" pitchFamily="18" charset="0"/>
              </a:rPr>
              <a:t> se utiliza en ambientes secos, húmedos, interiores o exteriores. </a:t>
            </a:r>
            <a:endParaRPr lang="es-PE" sz="1600" dirty="0">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341683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ChangeArrowheads="1"/>
          </p:cNvSpPr>
          <p:nvPr/>
        </p:nvSpPr>
        <p:spPr bwMode="auto">
          <a:xfrm>
            <a:off x="474117" y="508768"/>
            <a:ext cx="8255214" cy="24314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i="0" u="none" strike="noStrike" cap="none" normalizeH="0" baseline="0" dirty="0">
              <a:ln>
                <a:noFill/>
              </a:ln>
              <a:solidFill>
                <a:schemeClr val="tx1"/>
              </a:solidFill>
              <a:effectLst/>
              <a:latin typeface="Bookman Old Style" panose="02050604050505020204"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400" i="0" u="none" strike="noStrike" cap="none" normalizeH="0" baseline="0" dirty="0">
                <a:ln>
                  <a:noFill/>
                </a:ln>
                <a:solidFill>
                  <a:schemeClr val="tx1"/>
                </a:solidFill>
                <a:effectLst/>
                <a:latin typeface="Bookman Old Style" panose="02050604050505020204" pitchFamily="18" charset="0"/>
                <a:ea typeface="Calibri" pitchFamily="34" charset="0"/>
                <a:cs typeface="Times New Roman" pitchFamily="18" charset="0"/>
              </a:rPr>
              <a:t>TUBO CONDUIT DE PLÁSTICO RÍGIDO (PVC)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dirty="0">
              <a:ln>
                <a:noFill/>
              </a:ln>
              <a:solidFill>
                <a:schemeClr val="tx1"/>
              </a:solidFill>
              <a:effectLst/>
              <a:latin typeface="Bookman Old Style" panose="02050604050505020204"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u="none" strike="noStrike" cap="none" normalizeH="0" baseline="0" dirty="0">
                <a:ln>
                  <a:noFill/>
                </a:ln>
                <a:solidFill>
                  <a:schemeClr val="tx1"/>
                </a:solidFill>
                <a:effectLst/>
                <a:latin typeface="Bookman Old Style" panose="02050604050505020204" pitchFamily="18" charset="0"/>
                <a:ea typeface="Calibri" pitchFamily="34" charset="0"/>
                <a:cs typeface="Times New Roman" pitchFamily="18" charset="0"/>
              </a:rPr>
              <a:t>Este tubo está fabricado de </a:t>
            </a:r>
            <a:r>
              <a:rPr kumimoji="0" lang="es-ES" sz="2000" i="0" u="none" strike="noStrike" cap="none" normalizeH="0" baseline="0" dirty="0" err="1">
                <a:ln>
                  <a:noFill/>
                </a:ln>
                <a:solidFill>
                  <a:schemeClr val="tx1"/>
                </a:solidFill>
                <a:effectLst/>
                <a:latin typeface="Bookman Old Style" panose="02050604050505020204" pitchFamily="18" charset="0"/>
                <a:ea typeface="Calibri" pitchFamily="34" charset="0"/>
                <a:cs typeface="Times New Roman" pitchFamily="18" charset="0"/>
              </a:rPr>
              <a:t>policloruro</a:t>
            </a:r>
            <a:r>
              <a:rPr kumimoji="0" lang="es-ES" sz="2000" i="0" u="none" strike="noStrike" cap="none" normalizeH="0" baseline="0" dirty="0">
                <a:ln>
                  <a:noFill/>
                </a:ln>
                <a:solidFill>
                  <a:schemeClr val="tx1"/>
                </a:solidFill>
                <a:effectLst/>
                <a:latin typeface="Bookman Old Style" panose="02050604050505020204" pitchFamily="18" charset="0"/>
                <a:ea typeface="Calibri" pitchFamily="34" charset="0"/>
                <a:cs typeface="Times New Roman" pitchFamily="18" charset="0"/>
              </a:rPr>
              <a:t> de vinilo (PVC), junto con las tuberías de polietileno se clasifican como tubos </a:t>
            </a:r>
            <a:r>
              <a:rPr kumimoji="0" lang="es-ES" sz="2000" i="0" u="none" strike="noStrike" cap="none" normalizeH="0" baseline="0" dirty="0" err="1">
                <a:ln>
                  <a:noFill/>
                </a:ln>
                <a:solidFill>
                  <a:schemeClr val="tx1"/>
                </a:solidFill>
                <a:effectLst/>
                <a:latin typeface="Bookman Old Style" panose="02050604050505020204" pitchFamily="18" charset="0"/>
                <a:ea typeface="Calibri" pitchFamily="34" charset="0"/>
                <a:cs typeface="Times New Roman" pitchFamily="18" charset="0"/>
              </a:rPr>
              <a:t>conduit</a:t>
            </a:r>
            <a:r>
              <a:rPr kumimoji="0" lang="es-ES" sz="2000" i="0" u="none" strike="noStrike" cap="none" normalizeH="0" baseline="0" dirty="0">
                <a:ln>
                  <a:noFill/>
                </a:ln>
                <a:solidFill>
                  <a:schemeClr val="tx1"/>
                </a:solidFill>
                <a:effectLst/>
                <a:latin typeface="Bookman Old Style" panose="02050604050505020204" pitchFamily="18" charset="0"/>
                <a:ea typeface="Calibri" pitchFamily="34" charset="0"/>
                <a:cs typeface="Times New Roman" pitchFamily="18" charset="0"/>
              </a:rPr>
              <a:t> no metálicos. Esta tubo debe ser </a:t>
            </a:r>
            <a:r>
              <a:rPr kumimoji="0" lang="es-ES" sz="2000" i="0" u="none" strike="noStrike" cap="none" normalizeH="0" baseline="0" dirty="0" err="1">
                <a:ln>
                  <a:noFill/>
                </a:ln>
                <a:solidFill>
                  <a:schemeClr val="tx1"/>
                </a:solidFill>
                <a:effectLst/>
                <a:latin typeface="Bookman Old Style" panose="02050604050505020204" pitchFamily="18" charset="0"/>
                <a:ea typeface="Calibri" pitchFamily="34" charset="0"/>
                <a:cs typeface="Times New Roman" pitchFamily="18" charset="0"/>
              </a:rPr>
              <a:t>autoextinguible</a:t>
            </a:r>
            <a:r>
              <a:rPr kumimoji="0" lang="es-ES" sz="2000" i="0" u="none" strike="noStrike" cap="none" normalizeH="0" baseline="0" dirty="0">
                <a:ln>
                  <a:noFill/>
                </a:ln>
                <a:solidFill>
                  <a:schemeClr val="tx1"/>
                </a:solidFill>
                <a:effectLst/>
                <a:latin typeface="Bookman Old Style" panose="02050604050505020204" pitchFamily="18" charset="0"/>
                <a:ea typeface="Calibri" pitchFamily="34" charset="0"/>
                <a:cs typeface="Times New Roman" pitchFamily="18" charset="0"/>
              </a:rPr>
              <a:t>, resistente a la compresión, a la humedad y a ciertos agentes químicos.</a:t>
            </a:r>
            <a:endParaRPr kumimoji="0" lang="es-ES" sz="2000" i="0" u="none" strike="noStrike" cap="none" normalizeH="0" baseline="0" dirty="0">
              <a:ln>
                <a:noFill/>
              </a:ln>
              <a:solidFill>
                <a:schemeClr val="tx1"/>
              </a:solidFill>
              <a:effectLst/>
              <a:latin typeface="Bookman Old Style" panose="02050604050505020204" pitchFamily="18" charset="0"/>
              <a:cs typeface="Arial" pitchFamily="34" charset="0"/>
            </a:endParaRPr>
          </a:p>
        </p:txBody>
      </p:sp>
      <p:pic>
        <p:nvPicPr>
          <p:cNvPr id="3" name="Picture 69" descr="productosCONDUIT_r4_c3"/>
          <p:cNvPicPr>
            <a:picLocks noChangeAspect="1" noChangeArrowheads="1"/>
          </p:cNvPicPr>
          <p:nvPr/>
        </p:nvPicPr>
        <p:blipFill>
          <a:blip r:embed="rId2" cstate="print"/>
          <a:srcRect/>
          <a:stretch>
            <a:fillRect/>
          </a:stretch>
        </p:blipFill>
        <p:spPr bwMode="auto">
          <a:xfrm rot="16200000">
            <a:off x="3603398" y="2088946"/>
            <a:ext cx="1498600" cy="4826000"/>
          </a:xfrm>
          <a:prstGeom prst="rect">
            <a:avLst/>
          </a:prstGeom>
          <a:noFill/>
        </p:spPr>
      </p:pic>
    </p:spTree>
    <p:extLst>
      <p:ext uri="{BB962C8B-B14F-4D97-AF65-F5344CB8AC3E}">
        <p14:creationId xmlns:p14="http://schemas.microsoft.com/office/powerpoint/2010/main" val="4048917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spcBef>
                <a:spcPct val="20000"/>
              </a:spcBef>
              <a:buFontTx/>
              <a:buChar char="•"/>
            </a:pPr>
            <a:r>
              <a:rPr lang="es-MX" sz="1700">
                <a:cs typeface="Times New Roman" pitchFamily="18" charset="0"/>
              </a:rPr>
              <a:t> </a:t>
            </a:r>
            <a:br>
              <a:rPr lang="es-PE" sz="1700">
                <a:cs typeface="Times New Roman" pitchFamily="18" charset="0"/>
              </a:rPr>
            </a:br>
            <a:endParaRPr lang="es-PE" sz="1700">
              <a:cs typeface="Times New Roman" pitchFamily="18" charset="0"/>
            </a:endParaRPr>
          </a:p>
        </p:txBody>
      </p:sp>
      <p:pic>
        <p:nvPicPr>
          <p:cNvPr id="69635" name="Picture 3" descr="Fig2-11a"/>
          <p:cNvPicPr>
            <a:picLocks noChangeAspect="1" noChangeArrowheads="1"/>
          </p:cNvPicPr>
          <p:nvPr/>
        </p:nvPicPr>
        <p:blipFill>
          <a:blip r:embed="rId2"/>
          <a:srcRect/>
          <a:stretch>
            <a:fillRect/>
          </a:stretch>
        </p:blipFill>
        <p:spPr bwMode="auto">
          <a:xfrm>
            <a:off x="4286251" y="642938"/>
            <a:ext cx="2880094" cy="3028579"/>
          </a:xfrm>
          <a:prstGeom prst="rect">
            <a:avLst/>
          </a:prstGeom>
          <a:noFill/>
          <a:ln w="9525">
            <a:noFill/>
            <a:miter lim="800000"/>
            <a:headEnd/>
            <a:tailEnd/>
          </a:ln>
        </p:spPr>
      </p:pic>
      <p:pic>
        <p:nvPicPr>
          <p:cNvPr id="69636" name="Picture 4" descr="Fig2-11b"/>
          <p:cNvPicPr>
            <a:picLocks noChangeAspect="1" noChangeArrowheads="1"/>
          </p:cNvPicPr>
          <p:nvPr/>
        </p:nvPicPr>
        <p:blipFill>
          <a:blip r:embed="rId3"/>
          <a:srcRect/>
          <a:stretch>
            <a:fillRect/>
          </a:stretch>
        </p:blipFill>
        <p:spPr bwMode="auto">
          <a:xfrm>
            <a:off x="4360680" y="4127095"/>
            <a:ext cx="2880094" cy="807029"/>
          </a:xfrm>
          <a:prstGeom prst="rect">
            <a:avLst/>
          </a:prstGeom>
          <a:noFill/>
          <a:ln w="9525">
            <a:noFill/>
            <a:miter lim="800000"/>
            <a:headEnd/>
            <a:tailEnd/>
          </a:ln>
        </p:spPr>
      </p:pic>
      <p:pic>
        <p:nvPicPr>
          <p:cNvPr id="69637" name="Picture 3"/>
          <p:cNvPicPr>
            <a:picLocks noChangeAspect="1" noChangeArrowheads="1"/>
          </p:cNvPicPr>
          <p:nvPr/>
        </p:nvPicPr>
        <p:blipFill>
          <a:blip r:embed="rId4"/>
          <a:srcRect l="44531" t="29062" r="43750" b="34375"/>
          <a:stretch>
            <a:fillRect/>
          </a:stretch>
        </p:blipFill>
        <p:spPr bwMode="auto">
          <a:xfrm>
            <a:off x="855589" y="560867"/>
            <a:ext cx="2500312" cy="4875213"/>
          </a:xfrm>
          <a:prstGeom prst="rect">
            <a:avLst/>
          </a:prstGeom>
          <a:noFill/>
          <a:ln w="9525">
            <a:noFill/>
            <a:miter lim="800000"/>
            <a:headEnd/>
            <a:tailEnd/>
          </a:ln>
        </p:spPr>
      </p:pic>
    </p:spTree>
    <p:extLst>
      <p:ext uri="{BB962C8B-B14F-4D97-AF65-F5344CB8AC3E}">
        <p14:creationId xmlns:p14="http://schemas.microsoft.com/office/powerpoint/2010/main" val="240279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428604"/>
            <a:ext cx="7772400" cy="6000792"/>
          </a:xfrm>
        </p:spPr>
        <p:txBody>
          <a:bodyPr>
            <a:normAutofit/>
          </a:bodyPr>
          <a:lstStyle/>
          <a:p>
            <a:pPr algn="l" eaLnBrk="1" hangingPunct="1">
              <a:spcBef>
                <a:spcPct val="20000"/>
              </a:spcBef>
            </a:pPr>
            <a:r>
              <a:rPr lang="es-MX" sz="2700" u="sng" dirty="0">
                <a:latin typeface="Bookman Old Style" panose="02050604050505020204" pitchFamily="18" charset="0"/>
                <a:cs typeface="Times New Roman" pitchFamily="18" charset="0"/>
              </a:rPr>
              <a:t>DISPOSITIVOS DE PROTECCIÓN Y MANIOBRA</a:t>
            </a:r>
            <a:br>
              <a:rPr lang="es-PE" sz="3600" u="sng" dirty="0">
                <a:latin typeface="Bookman Old Style" panose="02050604050505020204" pitchFamily="18" charset="0"/>
                <a:cs typeface="Times New Roman" pitchFamily="18" charset="0"/>
              </a:rPr>
            </a:br>
            <a:br>
              <a:rPr lang="es-PE" sz="2400" u="sng" dirty="0">
                <a:latin typeface="Bookman Old Style" panose="02050604050505020204" pitchFamily="18" charset="0"/>
                <a:cs typeface="Times New Roman" pitchFamily="18" charset="0"/>
              </a:rPr>
            </a:br>
            <a:r>
              <a:rPr lang="es-MX" sz="2200" dirty="0">
                <a:latin typeface="Bookman Old Style" panose="02050604050505020204" pitchFamily="18" charset="0"/>
                <a:cs typeface="Times New Roman" pitchFamily="18" charset="0"/>
              </a:rPr>
              <a:t>En una instalación eléctrica, los dispositivos de maniobra, cumplen la función de ejecutar las siguientes maniobras: </a:t>
            </a:r>
            <a:r>
              <a:rPr lang="es-MX" sz="2200" dirty="0">
                <a:solidFill>
                  <a:srgbClr val="FF0000"/>
                </a:solidFill>
                <a:latin typeface="Bookman Old Style" panose="02050604050505020204" pitchFamily="18" charset="0"/>
                <a:cs typeface="Times New Roman" pitchFamily="18" charset="0"/>
              </a:rPr>
              <a:t>seccionar, conectar y desconectar en vacío, conectar y desconectar bajo carga, conectar y desconectar motores y desconectar en caso de cortocircuito.</a:t>
            </a:r>
            <a:br>
              <a:rPr lang="es-PE" sz="2200" dirty="0">
                <a:latin typeface="Bookman Old Style" panose="02050604050505020204" pitchFamily="18" charset="0"/>
                <a:cs typeface="Times New Roman" pitchFamily="18" charset="0"/>
              </a:rPr>
            </a:br>
            <a:r>
              <a:rPr lang="es-MX" sz="2200" dirty="0">
                <a:latin typeface="Bookman Old Style" panose="02050604050505020204" pitchFamily="18" charset="0"/>
                <a:cs typeface="Times New Roman" pitchFamily="18" charset="0"/>
              </a:rPr>
              <a:t> </a:t>
            </a:r>
            <a:br>
              <a:rPr lang="es-PE" sz="2200" dirty="0">
                <a:latin typeface="Bookman Old Style" panose="02050604050505020204" pitchFamily="18" charset="0"/>
                <a:cs typeface="Times New Roman" pitchFamily="18" charset="0"/>
              </a:rPr>
            </a:br>
            <a:r>
              <a:rPr lang="es-MX" sz="2200" u="sng" dirty="0">
                <a:latin typeface="Bookman Old Style" panose="02050604050505020204" pitchFamily="18" charset="0"/>
                <a:cs typeface="Times New Roman" pitchFamily="18" charset="0"/>
              </a:rPr>
              <a:t>Seccionadores</a:t>
            </a:r>
            <a:br>
              <a:rPr lang="es-PE" sz="2200" dirty="0">
                <a:latin typeface="Bookman Old Style" panose="02050604050505020204" pitchFamily="18" charset="0"/>
                <a:cs typeface="Times New Roman" pitchFamily="18" charset="0"/>
              </a:rPr>
            </a:br>
            <a:r>
              <a:rPr lang="es-MX" sz="2200" dirty="0">
                <a:latin typeface="Bookman Old Style" panose="02050604050505020204" pitchFamily="18" charset="0"/>
                <a:cs typeface="Times New Roman" pitchFamily="18" charset="0"/>
              </a:rPr>
              <a:t>Seccionadores son interruptores, los cuales separan un circuito eléctrico en todas sus vías de corriente, los  seccionadores tienen una indicación fiable de la posición de maniobra.</a:t>
            </a:r>
            <a:br>
              <a:rPr lang="es-PE" sz="2400" dirty="0">
                <a:latin typeface="Bookman Old Style" panose="02050604050505020204" pitchFamily="18" charset="0"/>
                <a:cs typeface="Times New Roman" pitchFamily="18" charset="0"/>
              </a:rPr>
            </a:br>
            <a:endParaRPr lang="es-PE" sz="2400" b="1" dirty="0">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3432125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499731"/>
            <a:ext cx="7772400" cy="5688418"/>
          </a:xfrm>
        </p:spPr>
        <p:txBody>
          <a:bodyPr rtlCol="0">
            <a:normAutofit fontScale="90000"/>
          </a:bodyPr>
          <a:lstStyle/>
          <a:p>
            <a:pPr algn="l" eaLnBrk="1" fontAlgn="auto" hangingPunct="1">
              <a:spcBef>
                <a:spcPct val="20000"/>
              </a:spcBef>
              <a:spcAft>
                <a:spcPts val="0"/>
              </a:spcAft>
              <a:defRPr/>
            </a:pPr>
            <a:r>
              <a:rPr lang="es-MX" sz="2400" u="sng" dirty="0">
                <a:latin typeface="Bookman Old Style" panose="02050604050505020204" pitchFamily="18" charset="0"/>
                <a:cs typeface="Times New Roman" pitchFamily="18" charset="0"/>
              </a:rPr>
              <a:t>FUNCIÓN DE LOS DISPOSITIVOS DE PROTECCIÓN</a:t>
            </a:r>
            <a:br>
              <a:rPr lang="es-PE" sz="2700" dirty="0">
                <a:latin typeface="Bookman Old Style" panose="02050604050505020204" pitchFamily="18" charset="0"/>
                <a:cs typeface="Times New Roman" pitchFamily="18" charset="0"/>
              </a:rPr>
            </a:br>
            <a:r>
              <a:rPr lang="es-MX" sz="2700" dirty="0">
                <a:latin typeface="Bookman Old Style" panose="02050604050505020204" pitchFamily="18" charset="0"/>
                <a:cs typeface="Times New Roman" pitchFamily="18" charset="0"/>
              </a:rPr>
              <a:t> </a:t>
            </a:r>
            <a:br>
              <a:rPr lang="es-PE" sz="2700" dirty="0">
                <a:latin typeface="Bookman Old Style" panose="02050604050505020204" pitchFamily="18" charset="0"/>
                <a:cs typeface="Times New Roman" pitchFamily="18" charset="0"/>
              </a:rPr>
            </a:br>
            <a:r>
              <a:rPr lang="es-ES" sz="2700" dirty="0">
                <a:latin typeface="Bookman Old Style" panose="02050604050505020204" pitchFamily="18" charset="0"/>
                <a:cs typeface="Times New Roman" pitchFamily="18" charset="0"/>
              </a:rPr>
              <a:t>La función de los dispositivos de protección es proteger a los componentes de las instalaciones contra sobre intensidades, los cuales se manifiestan como sobrecargas o cortocircuito.</a:t>
            </a:r>
            <a:br>
              <a:rPr lang="es-ES" sz="2700" dirty="0">
                <a:latin typeface="Bookman Old Style" panose="02050604050505020204" pitchFamily="18" charset="0"/>
                <a:cs typeface="Times New Roman" pitchFamily="18" charset="0"/>
              </a:rPr>
            </a:br>
            <a:r>
              <a:rPr lang="es-MX" sz="2700" dirty="0">
                <a:latin typeface="Bookman Old Style" panose="02050604050505020204" pitchFamily="18" charset="0"/>
                <a:cs typeface="Times New Roman" pitchFamily="18" charset="0"/>
              </a:rPr>
              <a:t> </a:t>
            </a:r>
            <a:br>
              <a:rPr lang="es-PE" sz="2700" dirty="0">
                <a:latin typeface="Bookman Old Style" panose="02050604050505020204" pitchFamily="18" charset="0"/>
                <a:cs typeface="Times New Roman" pitchFamily="18" charset="0"/>
              </a:rPr>
            </a:br>
            <a:r>
              <a:rPr lang="es-MX" sz="2700" u="sng" dirty="0">
                <a:latin typeface="Bookman Old Style" panose="02050604050505020204" pitchFamily="18" charset="0"/>
                <a:cs typeface="Times New Roman" pitchFamily="18" charset="0"/>
              </a:rPr>
              <a:t>Protección contra sobrecargas</a:t>
            </a:r>
            <a:br>
              <a:rPr lang="es-PE" sz="2700" u="sng" dirty="0">
                <a:latin typeface="Bookman Old Style" panose="02050604050505020204" pitchFamily="18" charset="0"/>
                <a:cs typeface="Times New Roman" pitchFamily="18" charset="0"/>
              </a:rPr>
            </a:br>
            <a:r>
              <a:rPr lang="es-MX" sz="2700" dirty="0">
                <a:latin typeface="Bookman Old Style" panose="02050604050505020204" pitchFamily="18" charset="0"/>
                <a:cs typeface="Times New Roman" pitchFamily="18" charset="0"/>
              </a:rPr>
              <a:t> </a:t>
            </a:r>
            <a:br>
              <a:rPr lang="es-PE" sz="2700" dirty="0">
                <a:latin typeface="Bookman Old Style" panose="02050604050505020204" pitchFamily="18" charset="0"/>
                <a:cs typeface="Times New Roman" pitchFamily="18" charset="0"/>
              </a:rPr>
            </a:br>
            <a:r>
              <a:rPr lang="es-MX" sz="2700" dirty="0">
                <a:latin typeface="Bookman Old Style" panose="02050604050505020204" pitchFamily="18" charset="0"/>
                <a:cs typeface="Times New Roman" pitchFamily="18" charset="0"/>
              </a:rPr>
              <a:t>La función de la protección contra sobrecarga es permitir las sobrecargas correspondientes a un servicio normal y desconectarlas antes que el tiempo de carga admisible sea sobrepasado.</a:t>
            </a:r>
            <a:br>
              <a:rPr lang="es-PE" sz="2700" dirty="0">
                <a:latin typeface="Bookman Old Style" panose="02050604050505020204" pitchFamily="18" charset="0"/>
                <a:cs typeface="Times New Roman" pitchFamily="18" charset="0"/>
              </a:rPr>
            </a:br>
            <a:r>
              <a:rPr lang="es-MX" sz="2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r>
              <a:rPr lang="es-MX" sz="1700" dirty="0">
                <a:latin typeface="Bookman Old Style" panose="02050604050505020204" pitchFamily="18" charset="0"/>
                <a:cs typeface="Times New Roman" pitchFamily="18" charset="0"/>
              </a:rPr>
              <a:t> </a:t>
            </a:r>
            <a:br>
              <a:rPr lang="es-PE" sz="1700" dirty="0">
                <a:latin typeface="Bookman Old Style" panose="02050604050505020204" pitchFamily="18" charset="0"/>
                <a:cs typeface="Times New Roman" pitchFamily="18" charset="0"/>
              </a:rPr>
            </a:br>
            <a:endParaRPr lang="es-PE" sz="1700" dirty="0">
              <a:latin typeface="Bookman Old Style" panose="02050604050505020204" pitchFamily="18" charset="0"/>
              <a:cs typeface="Times New Roman" pitchFamily="18" charset="0"/>
            </a:endParaRPr>
          </a:p>
        </p:txBody>
      </p:sp>
    </p:spTree>
    <p:extLst>
      <p:ext uri="{BB962C8B-B14F-4D97-AF65-F5344CB8AC3E}">
        <p14:creationId xmlns:p14="http://schemas.microsoft.com/office/powerpoint/2010/main" val="3613991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748353" y="259308"/>
            <a:ext cx="7772400" cy="3794076"/>
          </a:xfrm>
        </p:spPr>
        <p:txBody>
          <a:bodyPr rtlCol="0">
            <a:noAutofit/>
          </a:bodyPr>
          <a:lstStyle/>
          <a:p>
            <a:pPr algn="l" eaLnBrk="1" fontAlgn="auto" hangingPunct="1">
              <a:spcBef>
                <a:spcPct val="20000"/>
              </a:spcBef>
              <a:spcAft>
                <a:spcPts val="0"/>
              </a:spcAft>
              <a:defRPr/>
            </a:pPr>
            <a:r>
              <a:rPr lang="es-MX" sz="2400" u="sng" dirty="0">
                <a:latin typeface="Bookman Old Style" panose="02050604050505020204" pitchFamily="18" charset="0"/>
                <a:cs typeface="Times New Roman" pitchFamily="18" charset="0"/>
              </a:rPr>
              <a:t>Protección contra cortocircuitos</a:t>
            </a:r>
            <a:br>
              <a:rPr lang="es-PE" sz="2400" u="sng" dirty="0">
                <a:latin typeface="Bookman Old Style" panose="02050604050505020204" pitchFamily="18" charset="0"/>
                <a:cs typeface="Times New Roman" pitchFamily="18" charset="0"/>
              </a:rPr>
            </a:br>
            <a:r>
              <a:rPr lang="es-MX" sz="2400" dirty="0">
                <a:latin typeface="Bookman Old Style" panose="02050604050505020204" pitchFamily="18" charset="0"/>
                <a:cs typeface="Times New Roman" pitchFamily="18" charset="0"/>
              </a:rPr>
              <a:t>Los orígenes de un cortocircuito pueden estar en una falla de aislamiento o en una conexión incorrecta.</a:t>
            </a:r>
            <a:br>
              <a:rPr lang="es-MX" sz="2400" dirty="0">
                <a:latin typeface="Bookman Old Style" panose="02050604050505020204" pitchFamily="18" charset="0"/>
                <a:cs typeface="Times New Roman" pitchFamily="18" charset="0"/>
              </a:rPr>
            </a:br>
            <a:r>
              <a:rPr lang="es-MX" sz="2400" dirty="0">
                <a:latin typeface="Bookman Old Style" panose="02050604050505020204" pitchFamily="18" charset="0"/>
                <a:cs typeface="Times New Roman" pitchFamily="18" charset="0"/>
              </a:rPr>
              <a:t>La función de la protección contra cortocircuitos es limitar los efectos y las consecuencias de éstos al mínimo posible su interrupción para lo cual, una iluminación de la corriente es provechosa.</a:t>
            </a:r>
            <a:br>
              <a:rPr lang="es-PE" sz="2400" dirty="0">
                <a:latin typeface="Bookman Old Style" panose="02050604050505020204" pitchFamily="18" charset="0"/>
                <a:cs typeface="Times New Roman" pitchFamily="18" charset="0"/>
              </a:rPr>
            </a:br>
            <a:endParaRPr lang="es-MX" sz="2400" dirty="0">
              <a:latin typeface="Bookman Old Style" panose="02050604050505020204" pitchFamily="18" charset="0"/>
              <a:cs typeface="Times New Roman" pitchFamily="18" charset="0"/>
            </a:endParaRPr>
          </a:p>
        </p:txBody>
      </p:sp>
      <p:graphicFrame>
        <p:nvGraphicFramePr>
          <p:cNvPr id="2050" name="Object 3"/>
          <p:cNvGraphicFramePr>
            <a:graphicFrameLocks noChangeAspect="1"/>
          </p:cNvGraphicFramePr>
          <p:nvPr>
            <p:extLst>
              <p:ext uri="{D42A27DB-BD31-4B8C-83A1-F6EECF244321}">
                <p14:modId xmlns:p14="http://schemas.microsoft.com/office/powerpoint/2010/main" val="650237238"/>
              </p:ext>
            </p:extLst>
          </p:nvPr>
        </p:nvGraphicFramePr>
        <p:xfrm>
          <a:off x="136477" y="3663230"/>
          <a:ext cx="3974461" cy="2627393"/>
        </p:xfrm>
        <a:graphic>
          <a:graphicData uri="http://schemas.openxmlformats.org/presentationml/2006/ole">
            <mc:AlternateContent xmlns:mc="http://schemas.openxmlformats.org/markup-compatibility/2006">
              <mc:Choice xmlns:v="urn:schemas-microsoft-com:vml" Requires="v">
                <p:oleObj name="Imagen" r:id="rId2" imgW="4480560" imgH="2962440" progId="Word.Picture.8">
                  <p:embed/>
                </p:oleObj>
              </mc:Choice>
              <mc:Fallback>
                <p:oleObj name="Imagen" r:id="rId2" imgW="4480560" imgH="2962440" progId="Word.Picture.8">
                  <p:embed/>
                  <p:pic>
                    <p:nvPicPr>
                      <p:cNvPr id="205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77" y="3663230"/>
                        <a:ext cx="3974461" cy="2627393"/>
                      </a:xfrm>
                      <a:prstGeom prst="rect">
                        <a:avLst/>
                      </a:prstGeom>
                      <a:noFill/>
                    </p:spPr>
                  </p:pic>
                </p:oleObj>
              </mc:Fallback>
            </mc:AlternateContent>
          </a:graphicData>
        </a:graphic>
      </p:graphicFrame>
    </p:spTree>
    <p:extLst>
      <p:ext uri="{BB962C8B-B14F-4D97-AF65-F5344CB8AC3E}">
        <p14:creationId xmlns:p14="http://schemas.microsoft.com/office/powerpoint/2010/main" val="241166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p:txBody>
          <a:bodyPr/>
          <a:lstStyle/>
          <a:p>
            <a:pPr marL="0" indent="0" algn="just">
              <a:buNone/>
            </a:pPr>
            <a:r>
              <a:rPr lang="es-ES" altLang="es-HN" sz="2400" dirty="0">
                <a:latin typeface="Bookman Old Style" panose="02050604050505020204" pitchFamily="18" charset="0"/>
              </a:rPr>
              <a:t>En su aspecto más general, un cable es un elemento destinado al transporte de energía eléctrica en las condiciones más favorables.</a:t>
            </a:r>
          </a:p>
          <a:p>
            <a:pPr marL="0" indent="0" algn="just">
              <a:buNone/>
            </a:pPr>
            <a:endParaRPr lang="es-ES" altLang="es-HN" sz="2400" dirty="0">
              <a:latin typeface="Bookman Old Style" panose="02050604050505020204" pitchFamily="18" charset="0"/>
            </a:endParaRPr>
          </a:p>
          <a:p>
            <a:pPr marL="0" indent="0" algn="just">
              <a:buNone/>
            </a:pPr>
            <a:r>
              <a:rPr lang="es-ES" altLang="es-HN" sz="2400" dirty="0">
                <a:latin typeface="Bookman Old Style" panose="02050604050505020204" pitchFamily="18" charset="0"/>
              </a:rPr>
              <a:t>Esto es, con las menores pérdidas de potencia posibles en el caso de los cables de energía, o con las menores alteraciones en la codificación de la señal enviada en los cables de transmisión de datos o comunicaciones.</a:t>
            </a:r>
          </a:p>
        </p:txBody>
      </p:sp>
      <p:sp>
        <p:nvSpPr>
          <p:cNvPr id="5122" name="Rectangle 2"/>
          <p:cNvSpPr>
            <a:spLocks noGrp="1" noChangeArrowheads="1"/>
          </p:cNvSpPr>
          <p:nvPr>
            <p:ph type="title"/>
          </p:nvPr>
        </p:nvSpPr>
        <p:spPr>
          <a:xfrm>
            <a:off x="457200" y="925416"/>
            <a:ext cx="8229600" cy="492221"/>
          </a:xfrm>
        </p:spPr>
        <p:txBody>
          <a:bodyPr/>
          <a:lstStyle/>
          <a:p>
            <a:pPr fontAlgn="auto">
              <a:spcAft>
                <a:spcPts val="0"/>
              </a:spcAft>
              <a:defRPr/>
            </a:pPr>
            <a:r>
              <a:rPr lang="es-ES" sz="2400" b="1" u="sng" dirty="0">
                <a:latin typeface="Bookman Old Style" panose="02050604050505020204" pitchFamily="18" charset="0"/>
              </a:rPr>
              <a:t>LOS CABLES ELÉCTRICOS</a:t>
            </a:r>
          </a:p>
        </p:txBody>
      </p:sp>
    </p:spTree>
    <p:extLst>
      <p:ext uri="{BB962C8B-B14F-4D97-AF65-F5344CB8AC3E}">
        <p14:creationId xmlns:p14="http://schemas.microsoft.com/office/powerpoint/2010/main" val="42063391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94083" y="926432"/>
            <a:ext cx="7279106" cy="3108543"/>
          </a:xfrm>
          <a:prstGeom prst="rect">
            <a:avLst/>
          </a:prstGeom>
        </p:spPr>
        <p:txBody>
          <a:bodyPr wrap="square">
            <a:spAutoFit/>
          </a:bodyPr>
          <a:lstStyle/>
          <a:p>
            <a:r>
              <a:rPr lang="es-HN" sz="2000" u="sng" dirty="0">
                <a:latin typeface="Bookman Old Style" panose="02050604050505020204" pitchFamily="18" charset="0"/>
              </a:rPr>
              <a:t>Bibliografía</a:t>
            </a:r>
          </a:p>
          <a:p>
            <a:endParaRPr lang="es-HN" sz="2000" u="sng" dirty="0">
              <a:latin typeface="Bookman Old Style" panose="02050604050505020204" pitchFamily="18" charset="0"/>
            </a:endParaRPr>
          </a:p>
          <a:p>
            <a:pPr marL="342900" indent="-342900">
              <a:buFont typeface="Arial" panose="020B0604020202020204" pitchFamily="34" charset="0"/>
              <a:buChar char="•"/>
            </a:pPr>
            <a:r>
              <a:rPr lang="es-HN" sz="2000" dirty="0">
                <a:latin typeface="Bookman Old Style" panose="02050604050505020204" pitchFamily="18" charset="0"/>
              </a:rPr>
              <a:t>Enríquez </a:t>
            </a:r>
            <a:r>
              <a:rPr lang="es-HN" sz="2000" dirty="0" err="1">
                <a:latin typeface="Bookman Old Style" panose="02050604050505020204" pitchFamily="18" charset="0"/>
              </a:rPr>
              <a:t>Harper</a:t>
            </a:r>
            <a:r>
              <a:rPr lang="es-HN" sz="2000" dirty="0">
                <a:latin typeface="Bookman Old Style" panose="02050604050505020204" pitchFamily="18" charset="0"/>
              </a:rPr>
              <a:t>, (2000), Fundamentos de instalaciones eléctricas de mediana y alta tensión,  2 edición, </a:t>
            </a:r>
            <a:r>
              <a:rPr lang="es-HN" sz="2000" dirty="0" err="1">
                <a:latin typeface="Bookman Old Style" panose="02050604050505020204" pitchFamily="18" charset="0"/>
              </a:rPr>
              <a:t>Limusa</a:t>
            </a:r>
            <a:r>
              <a:rPr lang="es-HN" sz="2000" dirty="0">
                <a:latin typeface="Bookman Old Style" panose="02050604050505020204" pitchFamily="18" charset="0"/>
              </a:rPr>
              <a:t>.</a:t>
            </a:r>
          </a:p>
          <a:p>
            <a:r>
              <a:rPr lang="es-HN" sz="2000" dirty="0">
                <a:latin typeface="Bookman Old Style" panose="02050604050505020204" pitchFamily="18" charset="0"/>
              </a:rPr>
              <a:t> </a:t>
            </a:r>
          </a:p>
          <a:p>
            <a:pPr marL="342900" indent="-342900">
              <a:buFont typeface="Arial" panose="020B0604020202020204" pitchFamily="34" charset="0"/>
              <a:buChar char="•"/>
            </a:pPr>
            <a:r>
              <a:rPr lang="es-HN" sz="2000" dirty="0">
                <a:latin typeface="Bookman Old Style" panose="02050604050505020204" pitchFamily="18" charset="0"/>
              </a:rPr>
              <a:t>Marcelo </a:t>
            </a:r>
            <a:r>
              <a:rPr lang="es-HN" sz="2000" dirty="0" err="1">
                <a:latin typeface="Bookman Old Style" panose="02050604050505020204" pitchFamily="18" charset="0"/>
              </a:rPr>
              <a:t>Sobrevila</a:t>
            </a:r>
            <a:r>
              <a:rPr lang="es-HN" sz="2000" dirty="0">
                <a:latin typeface="Bookman Old Style" panose="02050604050505020204" pitchFamily="18" charset="0"/>
              </a:rPr>
              <a:t>, (2008),  Instalaciones eléctricas, 2 edición, Alsina.</a:t>
            </a:r>
          </a:p>
          <a:p>
            <a:endParaRPr lang="es-HN" dirty="0">
              <a:latin typeface="Bookman Old Style" panose="02050604050505020204" pitchFamily="18" charset="0"/>
            </a:endParaRPr>
          </a:p>
          <a:p>
            <a:endParaRPr lang="pt-BR" dirty="0">
              <a:latin typeface="Bookman Old Style" panose="02050604050505020204" pitchFamily="18" charset="0"/>
            </a:endParaRPr>
          </a:p>
        </p:txBody>
      </p:sp>
    </p:spTree>
    <p:extLst>
      <p:ext uri="{BB962C8B-B14F-4D97-AF65-F5344CB8AC3E}">
        <p14:creationId xmlns:p14="http://schemas.microsoft.com/office/powerpoint/2010/main" val="365881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457200" y="716096"/>
            <a:ext cx="8229600" cy="701542"/>
          </a:xfrm>
        </p:spPr>
        <p:txBody>
          <a:bodyPr/>
          <a:lstStyle/>
          <a:p>
            <a:pPr algn="l"/>
            <a:r>
              <a:rPr lang="es-MX" altLang="es-HN" sz="2400" b="1" u="sng" dirty="0">
                <a:latin typeface="Bookman Old Style" panose="02050604050505020204" pitchFamily="18" charset="0"/>
              </a:rPr>
              <a:t>CARACTERISTICAS ELECTRICAS</a:t>
            </a:r>
            <a:endParaRPr lang="es-ES" altLang="es-HN" sz="2400" b="1" u="sng" dirty="0">
              <a:latin typeface="Bookman Old Style" panose="02050604050505020204" pitchFamily="18" charset="0"/>
            </a:endParaRPr>
          </a:p>
        </p:txBody>
      </p:sp>
      <p:sp>
        <p:nvSpPr>
          <p:cNvPr id="8195" name="Rectangle 3"/>
          <p:cNvSpPr>
            <a:spLocks noGrp="1" noRot="1" noChangeArrowheads="1"/>
          </p:cNvSpPr>
          <p:nvPr>
            <p:ph idx="1"/>
          </p:nvPr>
        </p:nvSpPr>
        <p:spPr>
          <a:xfrm>
            <a:off x="457200" y="1417638"/>
            <a:ext cx="8229600" cy="4525963"/>
          </a:xfrm>
        </p:spPr>
        <p:txBody>
          <a:bodyPr/>
          <a:lstStyle/>
          <a:p>
            <a:pPr marL="0" indent="0" algn="just">
              <a:buNone/>
            </a:pPr>
            <a:r>
              <a:rPr lang="es-ES" altLang="es-HN" sz="2400" dirty="0">
                <a:latin typeface="Bookman Old Style" panose="02050604050505020204" pitchFamily="18" charset="0"/>
              </a:rPr>
              <a:t>El uso de uno y otro material como conductor, dependerá de sus características eléctricas como:</a:t>
            </a:r>
          </a:p>
          <a:p>
            <a:pPr marL="0" indent="0" algn="just">
              <a:buNone/>
            </a:pPr>
            <a:endParaRPr lang="es-ES" altLang="es-HN" sz="2400" dirty="0">
              <a:latin typeface="Bookman Old Style" panose="02050604050505020204" pitchFamily="18" charset="0"/>
            </a:endParaRPr>
          </a:p>
          <a:p>
            <a:pPr algn="just"/>
            <a:r>
              <a:rPr lang="es-ES" altLang="es-HN" sz="2400" dirty="0">
                <a:latin typeface="Bookman Old Style" panose="02050604050505020204" pitchFamily="18" charset="0"/>
              </a:rPr>
              <a:t>Capacidad para transportar la electricidad</a:t>
            </a:r>
          </a:p>
          <a:p>
            <a:pPr marL="0" indent="0" algn="just">
              <a:buNone/>
            </a:pPr>
            <a:endParaRPr lang="es-ES" altLang="es-HN" sz="2400" dirty="0">
              <a:latin typeface="Bookman Old Style" panose="02050604050505020204" pitchFamily="18" charset="0"/>
            </a:endParaRPr>
          </a:p>
          <a:p>
            <a:pPr algn="just"/>
            <a:r>
              <a:rPr lang="es-ES" altLang="es-HN" sz="2400" dirty="0">
                <a:latin typeface="Bookman Old Style" panose="02050604050505020204" pitchFamily="18" charset="0"/>
              </a:rPr>
              <a:t>Resistencia mecánicas, resistencia al desgaste.</a:t>
            </a:r>
          </a:p>
          <a:p>
            <a:pPr marL="0" indent="0" algn="just">
              <a:buNone/>
            </a:pPr>
            <a:endParaRPr lang="es-ES" altLang="es-HN" sz="2400" dirty="0">
              <a:latin typeface="Bookman Old Style" panose="02050604050505020204" pitchFamily="18" charset="0"/>
            </a:endParaRPr>
          </a:p>
          <a:p>
            <a:pPr algn="just"/>
            <a:r>
              <a:rPr lang="es-ES" altLang="es-HN" sz="2400" dirty="0">
                <a:latin typeface="Bookman Old Style" panose="02050604050505020204" pitchFamily="18" charset="0"/>
              </a:rPr>
              <a:t>Maleabilidad, del uso específico que se le quiera dar y del costo.</a:t>
            </a:r>
          </a:p>
        </p:txBody>
      </p:sp>
    </p:spTree>
    <p:extLst>
      <p:ext uri="{BB962C8B-B14F-4D97-AF65-F5344CB8AC3E}">
        <p14:creationId xmlns:p14="http://schemas.microsoft.com/office/powerpoint/2010/main" val="41432216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ES" sz="3200" u="sng" dirty="0">
                <a:latin typeface="Bookman Old Style" panose="02050604050505020204" pitchFamily="18" charset="0"/>
              </a:rPr>
              <a:t>TIPOS DE CONDUCTORES </a:t>
            </a:r>
            <a:endParaRPr lang="es-CO" sz="3200" u="sng" dirty="0">
              <a:latin typeface="Bookman Old Style" panose="02050604050505020204" pitchFamily="18" charset="0"/>
            </a:endParaRPr>
          </a:p>
        </p:txBody>
      </p:sp>
      <p:sp>
        <p:nvSpPr>
          <p:cNvPr id="3" name="2 Marcador de contenido"/>
          <p:cNvSpPr>
            <a:spLocks noGrp="1"/>
          </p:cNvSpPr>
          <p:nvPr>
            <p:ph idx="1"/>
          </p:nvPr>
        </p:nvSpPr>
        <p:spPr/>
        <p:txBody>
          <a:bodyPr/>
          <a:lstStyle/>
          <a:p>
            <a:pPr marL="0" indent="0">
              <a:buNone/>
            </a:pPr>
            <a:r>
              <a:rPr lang="es-CO" sz="2600" dirty="0">
                <a:latin typeface="Bookman Old Style" panose="02050604050505020204" pitchFamily="18" charset="0"/>
              </a:rPr>
              <a:t>Son cuatro los principales factores que deben ser considerados en la selección de conductores:</a:t>
            </a:r>
          </a:p>
          <a:p>
            <a:pPr marL="0" indent="0">
              <a:buNone/>
            </a:pPr>
            <a:endParaRPr lang="es-CO" sz="2600" dirty="0">
              <a:latin typeface="Bookman Old Style" panose="02050604050505020204" pitchFamily="18" charset="0"/>
            </a:endParaRPr>
          </a:p>
          <a:p>
            <a:r>
              <a:rPr lang="es-CO" sz="2600" dirty="0">
                <a:latin typeface="Bookman Old Style" panose="02050604050505020204" pitchFamily="18" charset="0"/>
              </a:rPr>
              <a:t>Materiales.</a:t>
            </a:r>
          </a:p>
          <a:p>
            <a:r>
              <a:rPr lang="es-CO" sz="2600" dirty="0">
                <a:latin typeface="Bookman Old Style" panose="02050604050505020204" pitchFamily="18" charset="0"/>
              </a:rPr>
              <a:t>Flexibilidad.</a:t>
            </a:r>
          </a:p>
          <a:p>
            <a:r>
              <a:rPr lang="es-CO" sz="2600" dirty="0">
                <a:latin typeface="Bookman Old Style" panose="02050604050505020204" pitchFamily="18" charset="0"/>
              </a:rPr>
              <a:t>Forma.</a:t>
            </a:r>
          </a:p>
          <a:p>
            <a:r>
              <a:rPr lang="es-CO" sz="2600" dirty="0">
                <a:latin typeface="Bookman Old Style" panose="02050604050505020204" pitchFamily="18" charset="0"/>
              </a:rPr>
              <a:t>Dimensiones.</a:t>
            </a:r>
          </a:p>
          <a:p>
            <a:pPr>
              <a:buNone/>
            </a:pPr>
            <a:endParaRPr lang="es-CO" sz="2600" dirty="0">
              <a:latin typeface="Bookman Old Style" panose="02050604050505020204" pitchFamily="18" charset="0"/>
            </a:endParaRPr>
          </a:p>
        </p:txBody>
      </p:sp>
      <p:pic>
        <p:nvPicPr>
          <p:cNvPr id="13316" name="Picture 4" descr="http://www.x2creativos.com/wp-content/uploads/2012/04/ilus-telecn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741" y="2761512"/>
            <a:ext cx="3079865" cy="2511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457200" y="826264"/>
            <a:ext cx="8229600" cy="591373"/>
          </a:xfrm>
        </p:spPr>
        <p:txBody>
          <a:bodyPr/>
          <a:lstStyle/>
          <a:p>
            <a:pPr algn="l"/>
            <a:r>
              <a:rPr lang="es-ES" sz="2600" u="sng" dirty="0">
                <a:latin typeface="Bookman Old Style" panose="02050604050505020204" pitchFamily="18" charset="0"/>
              </a:rPr>
              <a:t>SEGÚN EL MATERIAL </a:t>
            </a:r>
            <a:endParaRPr lang="es-CO" sz="2600" u="sng" dirty="0">
              <a:latin typeface="Bookman Old Style" panose="02050604050505020204" pitchFamily="18" charset="0"/>
            </a:endParaRPr>
          </a:p>
        </p:txBody>
      </p:sp>
      <p:pic>
        <p:nvPicPr>
          <p:cNvPr id="12290" name="Picture 2" descr="http://jdelectricos.com.co/wp-content/uploads/2015/05/32935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71" y="4442232"/>
            <a:ext cx="3954329" cy="157479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7C4F7BE0-54A8-C044-8CE4-D97EA8493B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4303" y="1809776"/>
            <a:ext cx="5446685" cy="1996879"/>
          </a:xfrm>
          <a:prstGeom prst="rect">
            <a:avLst/>
          </a:prstGeom>
        </p:spPr>
      </p:pic>
      <p:pic>
        <p:nvPicPr>
          <p:cNvPr id="3" name="Imagen 2">
            <a:extLst>
              <a:ext uri="{FF2B5EF4-FFF2-40B4-BE49-F238E27FC236}">
                <a16:creationId xmlns:a16="http://schemas.microsoft.com/office/drawing/2014/main" id="{5C2254D8-3392-0D74-396B-982E9A9323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52187" y="1902820"/>
            <a:ext cx="2691135" cy="1810789"/>
          </a:xfrm>
          <a:prstGeom prst="rect">
            <a:avLst/>
          </a:prstGeom>
        </p:spPr>
      </p:pic>
    </p:spTree>
    <p:extLst>
      <p:ext uri="{BB962C8B-B14F-4D97-AF65-F5344CB8AC3E}">
        <p14:creationId xmlns:p14="http://schemas.microsoft.com/office/powerpoint/2010/main" val="307467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457200" y="771181"/>
            <a:ext cx="8229600" cy="646457"/>
          </a:xfrm>
        </p:spPr>
        <p:txBody>
          <a:bodyPr/>
          <a:lstStyle/>
          <a:p>
            <a:pPr algn="l"/>
            <a:r>
              <a:rPr lang="es-MX" altLang="es-HN" sz="2400" b="1" u="sng" dirty="0">
                <a:latin typeface="Bookman Old Style" panose="02050604050505020204" pitchFamily="18" charset="0"/>
              </a:rPr>
              <a:t>FABRICACION</a:t>
            </a:r>
            <a:endParaRPr lang="es-ES" altLang="es-HN" sz="2400" b="1" u="sng" dirty="0">
              <a:latin typeface="Bookman Old Style" panose="02050604050505020204" pitchFamily="18" charset="0"/>
            </a:endParaRPr>
          </a:p>
        </p:txBody>
      </p:sp>
      <p:pic>
        <p:nvPicPr>
          <p:cNvPr id="4" name="Imagen 3">
            <a:extLst>
              <a:ext uri="{FF2B5EF4-FFF2-40B4-BE49-F238E27FC236}">
                <a16:creationId xmlns:a16="http://schemas.microsoft.com/office/drawing/2014/main" id="{6EB22B7F-E5DC-7F96-C9EB-233353F6595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4073" y="1584957"/>
            <a:ext cx="8312727" cy="1758618"/>
          </a:xfrm>
          <a:prstGeom prst="rect">
            <a:avLst/>
          </a:prstGeom>
        </p:spPr>
      </p:pic>
      <p:pic>
        <p:nvPicPr>
          <p:cNvPr id="1026" name="Picture 2" descr="La Diferencia entre Los Cables Trenzados y Los Sólidos - ZMS Cable">
            <a:extLst>
              <a:ext uri="{FF2B5EF4-FFF2-40B4-BE49-F238E27FC236}">
                <a16:creationId xmlns:a16="http://schemas.microsoft.com/office/drawing/2014/main" id="{20C39D0C-D0F1-CA0F-C42D-713358EB35E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710" y="3097738"/>
            <a:ext cx="5677705" cy="3193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onent: CABLES PLANOS PVC | Sistemas de Elevación – Giovenzana  International">
            <a:extLst>
              <a:ext uri="{FF2B5EF4-FFF2-40B4-BE49-F238E27FC236}">
                <a16:creationId xmlns:a16="http://schemas.microsoft.com/office/drawing/2014/main" id="{2B955D29-1994-CC66-34E2-DF22B24A0E6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475735" y="2651101"/>
            <a:ext cx="3668265" cy="3871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lorando los Tipos de Conductores de Cables - ZMS CABLE">
            <a:extLst>
              <a:ext uri="{FF2B5EF4-FFF2-40B4-BE49-F238E27FC236}">
                <a16:creationId xmlns:a16="http://schemas.microsoft.com/office/drawing/2014/main" id="{74248F8D-0B8D-183D-D590-836AD4AC054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392412" y="0"/>
            <a:ext cx="2751588" cy="194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58330"/>
      </p:ext>
    </p:extLst>
  </p:cSld>
  <p:clrMapOvr>
    <a:masterClrMapping/>
  </p:clrMapOv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2920</TotalTime>
  <Words>2532</Words>
  <Application>Microsoft Office PowerPoint</Application>
  <PresentationFormat>Carta (216 x 279 mm)</PresentationFormat>
  <Paragraphs>176</Paragraphs>
  <Slides>50</Slides>
  <Notes>1</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3</vt:i4>
      </vt:variant>
      <vt:variant>
        <vt:lpstr>Títulos de diapositiva</vt:lpstr>
      </vt:variant>
      <vt:variant>
        <vt:i4>50</vt:i4>
      </vt:variant>
    </vt:vector>
  </HeadingPairs>
  <TitlesOfParts>
    <vt:vector size="60" baseType="lpstr">
      <vt:lpstr>Arial</vt:lpstr>
      <vt:lpstr>Bookman Old Style</vt:lpstr>
      <vt:lpstr>BookmanITCLtBT,Italic</vt:lpstr>
      <vt:lpstr>Calibri</vt:lpstr>
      <vt:lpstr>helvetica neue</vt:lpstr>
      <vt:lpstr>Times New Roman</vt:lpstr>
      <vt:lpstr>Tema de Office</vt:lpstr>
      <vt:lpstr>Ecuación</vt:lpstr>
      <vt:lpstr>Visio</vt:lpstr>
      <vt:lpstr>Imagen</vt:lpstr>
      <vt:lpstr>CABLES/CONDUCTORES ELECTRICOS </vt:lpstr>
      <vt:lpstr>Presentación de PowerPoint</vt:lpstr>
      <vt:lpstr>Presentación de PowerPoint</vt:lpstr>
      <vt:lpstr>¿QUE ES UN CONDUCTOR ELÉCTRICO? </vt:lpstr>
      <vt:lpstr>LOS CABLES ELÉCTRICOS</vt:lpstr>
      <vt:lpstr>CARACTERISTICAS ELECTRICAS</vt:lpstr>
      <vt:lpstr>TIPOS DE CONDUCTORES </vt:lpstr>
      <vt:lpstr>SEGÚN EL MATERIAL </vt:lpstr>
      <vt:lpstr>FABRICACION</vt:lpstr>
      <vt:lpstr>TIPOS DE COBRE PARA CONDUCTORES ELÉCTRICOS</vt:lpstr>
      <vt:lpstr>Presentación de PowerPoint</vt:lpstr>
      <vt:lpstr>SEGÚN SU CONSTITUCION </vt:lpstr>
      <vt:lpstr>SEGÚN SU CONSTITUCION </vt:lpstr>
      <vt:lpstr>SEGÚN SUS DISTINTAS FORMAS</vt:lpstr>
      <vt:lpstr>Presentación de PowerPoint</vt:lpstr>
      <vt:lpstr>Presentación de PowerPoint</vt:lpstr>
      <vt:lpstr>CABLES PARA MEDIA TENSIÓN</vt:lpstr>
      <vt:lpstr>CABLES DE CONTROL</vt:lpstr>
      <vt:lpstr>CABLES DE INSTRUMENTACIÓN</vt:lpstr>
      <vt:lpstr>CABLES DE BAJA TENSIÓN</vt:lpstr>
      <vt:lpstr>Presentación de PowerPoint</vt:lpstr>
      <vt:lpstr>Presentación de PowerPoint</vt:lpstr>
      <vt:lpstr>LOS AISLANTES DE LOS CONDUCTORES</vt:lpstr>
      <vt:lpstr>DIFERENTES TIPOS DE AISLAMIENTOS</vt:lpstr>
      <vt:lpstr>MATERIALES MAS USADOS EN AISLAMIENTO DE CONDUCTORES</vt:lpstr>
      <vt:lpstr>Presentación de PowerPoint</vt:lpstr>
      <vt:lpstr>LOS TIPOS DE ASILAMIENTOS</vt:lpstr>
      <vt:lpstr>LAS CUBIERTAS PROTECTORAS</vt:lpstr>
      <vt:lpstr>OTRAS CUBIERTAS PROTECTORAS</vt:lpstr>
      <vt:lpstr>TIPOS DE AISLAMIENTO DE CABLES ELÉCTRICOS</vt:lpstr>
      <vt:lpstr>Presentación de PowerPoint</vt:lpstr>
      <vt:lpstr>CALIBRE </vt:lpstr>
      <vt:lpstr>Presentación de PowerPoint</vt:lpstr>
      <vt:lpstr>Presentación de PowerPoint</vt:lpstr>
      <vt:lpstr>AMPACIDAD </vt:lpstr>
      <vt:lpstr>Presentación de PowerPoint</vt:lpstr>
      <vt:lpstr>Presentación de PowerPoint</vt:lpstr>
      <vt:lpstr>Presentación de PowerPoint</vt:lpstr>
      <vt:lpstr>Presentación de PowerPoint</vt:lpstr>
      <vt:lpstr>Presentación de PowerPoint</vt:lpstr>
      <vt:lpstr>BANDEJAS O CHAROLAS   Es una estructura rígida y continua especialmente construida para soportar cables eléctricos; se utilizan en lugares donde no es posible abrir zanjas dentro de locales o en exteriores donde el espacio no es una limitación.                           </vt:lpstr>
      <vt:lpstr>Presentación de PowerPoint</vt:lpstr>
      <vt:lpstr>TUBERÍAS METALICAS  EMT: ELECTRICAL METALLIC TUBING  El tubo conduit EMT, está diseñado para proteger cables eléctricos en instalaciones industriales, comerciales y en todo tipo de instalaciones no residenciales. Los tubos EMT, pueden instalarse empotrados o a la vista, garantizando plenamente la exposición de los mismos al medio ambiente.   IMC:INTERMEDIATE METAL CONDUIT  El tubo conduit IMC, está diseñado para proteger cables eléctricos en instalaciones industriales, en áreas clasificadas con riesgo de explosión según NEC 2008 ( Art. 501.10, 502.10, 503.10 y 504.20) y en zonas de ambiente corrosivo. Ideal para instalaciones en industrias de fabricación de cemento, procesamiento de alimentos, minería, grandes almacenes, entre otros.  </vt:lpstr>
      <vt:lpstr>RIGID Metal Conduit El tubo conduit RIGID, está diseñado para proteger cables eléctricos en instalaciones industriales, en áreas clasificadas con riesgo de explosión según NEC 2008 ( Art. 501.10, 502.10, 503.10 y 04.20) y en zonas de ambiente corrosivo. Ideal para instalaciones en industrias de hidrocarburos, refinerias, grandes mineras, entre otros.   Tubo Conduit Metálico Flexible El tubo conduit metálico flexible asegura la protección de cables eléctricos y de comunicación frente a posibles agresiones mecánicas, de vibración, torsión, golpes o aplastamientos. Proporciona flexibilidad y ayuda en el aterramiento de una instalación eléctrica.  LIQUIDTIGHT: Tubo Metálico Flexible con forro de PVC Tipo grado comercial (TGC): El tubo liquidtight se utiliza en ambientes secos, húmedos, interiores o exteriores. </vt:lpstr>
      <vt:lpstr>Presentación de PowerPoint</vt:lpstr>
      <vt:lpstr>  </vt:lpstr>
      <vt:lpstr>DISPOSITIVOS DE PROTECCIÓN Y MANIOBRA  En una instalación eléctrica, los dispositivos de maniobra, cumplen la función de ejecutar las siguientes maniobras: seccionar, conectar y desconectar en vacío, conectar y desconectar bajo carga, conectar y desconectar motores y desconectar en caso de cortocircuito.   Seccionadores Seccionadores son interruptores, los cuales separan un circuito eléctrico en todas sus vías de corriente, los  seccionadores tienen una indicación fiable de la posición de maniobra. </vt:lpstr>
      <vt:lpstr>FUNCIÓN DE LOS DISPOSITIVOS DE PROTECCIÓN   La función de los dispositivos de protección es proteger a los componentes de las instalaciones contra sobre intensidades, los cuales se manifiestan como sobrecargas o cortocircuito.   Protección contra sobrecargas   La función de la protección contra sobrecarga es permitir las sobrecargas correspondientes a un servicio normal y desconectarlas antes que el tiempo de carga admisible sea sobrepasado.     </vt:lpstr>
      <vt:lpstr>Protección contra cortocircuitos Los orígenes de un cortocircuito pueden estar en una falla de aislamiento o en una conexión incorrecta. La función de la protección contra cortocircuitos es limitar los efectos y las consecuencias de éstos al mínimo posible su interrupción para lo cual, una iluminación de la corriente es provechosa.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Elitebook 2740p</dc:creator>
  <cp:lastModifiedBy>Joel Aaron Fonseca Cerrato</cp:lastModifiedBy>
  <cp:revision>163</cp:revision>
  <dcterms:created xsi:type="dcterms:W3CDTF">2014-08-26T23:43:54Z</dcterms:created>
  <dcterms:modified xsi:type="dcterms:W3CDTF">2025-05-05T22:23:29Z</dcterms:modified>
</cp:coreProperties>
</file>